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71" r:id="rId1"/>
    <p:sldMasterId id="2147486875" r:id="rId2"/>
  </p:sldMasterIdLst>
  <p:notesMasterIdLst>
    <p:notesMasterId r:id="rId77"/>
  </p:notesMasterIdLst>
  <p:sldIdLst>
    <p:sldId id="1527" r:id="rId3"/>
    <p:sldId id="1651" r:id="rId4"/>
    <p:sldId id="1652" r:id="rId5"/>
    <p:sldId id="1753" r:id="rId6"/>
    <p:sldId id="1738" r:id="rId7"/>
    <p:sldId id="1739" r:id="rId8"/>
    <p:sldId id="1676" r:id="rId9"/>
    <p:sldId id="1733" r:id="rId10"/>
    <p:sldId id="1660" r:id="rId11"/>
    <p:sldId id="1678" r:id="rId12"/>
    <p:sldId id="1742" r:id="rId13"/>
    <p:sldId id="1734" r:id="rId14"/>
    <p:sldId id="1662" r:id="rId15"/>
    <p:sldId id="1663" r:id="rId16"/>
    <p:sldId id="1665" r:id="rId17"/>
    <p:sldId id="1666" r:id="rId18"/>
    <p:sldId id="1670" r:id="rId19"/>
    <p:sldId id="1686" r:id="rId20"/>
    <p:sldId id="1688" r:id="rId21"/>
    <p:sldId id="1689" r:id="rId22"/>
    <p:sldId id="1687" r:id="rId23"/>
    <p:sldId id="1693" r:id="rId24"/>
    <p:sldId id="1694" r:id="rId25"/>
    <p:sldId id="1695" r:id="rId26"/>
    <p:sldId id="1696" r:id="rId27"/>
    <p:sldId id="1685" r:id="rId28"/>
    <p:sldId id="1679" r:id="rId29"/>
    <p:sldId id="1697" r:id="rId30"/>
    <p:sldId id="1680" r:id="rId31"/>
    <p:sldId id="1681" r:id="rId32"/>
    <p:sldId id="1682" r:id="rId33"/>
    <p:sldId id="1699" r:id="rId34"/>
    <p:sldId id="1698" r:id="rId35"/>
    <p:sldId id="1700" r:id="rId36"/>
    <p:sldId id="1701" r:id="rId37"/>
    <p:sldId id="1702" r:id="rId38"/>
    <p:sldId id="1703" r:id="rId39"/>
    <p:sldId id="1704" r:id="rId40"/>
    <p:sldId id="1705" r:id="rId41"/>
    <p:sldId id="1711" r:id="rId42"/>
    <p:sldId id="1712" r:id="rId43"/>
    <p:sldId id="1713" r:id="rId44"/>
    <p:sldId id="1740" r:id="rId45"/>
    <p:sldId id="1715" r:id="rId46"/>
    <p:sldId id="1717" r:id="rId47"/>
    <p:sldId id="1718" r:id="rId48"/>
    <p:sldId id="1721" r:id="rId49"/>
    <p:sldId id="1722" r:id="rId50"/>
    <p:sldId id="1723" r:id="rId51"/>
    <p:sldId id="1724" r:id="rId52"/>
    <p:sldId id="1726" r:id="rId53"/>
    <p:sldId id="1727" r:id="rId54"/>
    <p:sldId id="1728" r:id="rId55"/>
    <p:sldId id="1729" r:id="rId56"/>
    <p:sldId id="1730" r:id="rId57"/>
    <p:sldId id="1731" r:id="rId58"/>
    <p:sldId id="1735" r:id="rId59"/>
    <p:sldId id="1736" r:id="rId60"/>
    <p:sldId id="1737" r:id="rId61"/>
    <p:sldId id="1732" r:id="rId62"/>
    <p:sldId id="1743" r:id="rId63"/>
    <p:sldId id="1744" r:id="rId64"/>
    <p:sldId id="1745" r:id="rId65"/>
    <p:sldId id="1746" r:id="rId66"/>
    <p:sldId id="1747" r:id="rId67"/>
    <p:sldId id="1672" r:id="rId68"/>
    <p:sldId id="1673" r:id="rId69"/>
    <p:sldId id="1750" r:id="rId70"/>
    <p:sldId id="1674" r:id="rId71"/>
    <p:sldId id="1751" r:id="rId72"/>
    <p:sldId id="1752" r:id="rId73"/>
    <p:sldId id="1748" r:id="rId74"/>
    <p:sldId id="1749" r:id="rId75"/>
    <p:sldId id="1655" r:id="rId76"/>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charset="0"/>
        <a:ea typeface="+mn-ea"/>
        <a:cs typeface="+mn-cs"/>
      </a:defRPr>
    </a:lvl1pPr>
    <a:lvl2pPr marL="457200" algn="l" rtl="0" eaLnBrk="0" fontAlgn="base" hangingPunct="0">
      <a:spcBef>
        <a:spcPct val="0"/>
      </a:spcBef>
      <a:spcAft>
        <a:spcPct val="0"/>
      </a:spcAft>
      <a:defRPr sz="2400" b="1" kern="1200">
        <a:solidFill>
          <a:schemeClr val="tx1"/>
        </a:solidFill>
        <a:latin typeface="Times" charset="0"/>
        <a:ea typeface="+mn-ea"/>
        <a:cs typeface="+mn-cs"/>
      </a:defRPr>
    </a:lvl2pPr>
    <a:lvl3pPr marL="914400" algn="l" rtl="0" eaLnBrk="0" fontAlgn="base" hangingPunct="0">
      <a:spcBef>
        <a:spcPct val="0"/>
      </a:spcBef>
      <a:spcAft>
        <a:spcPct val="0"/>
      </a:spcAft>
      <a:defRPr sz="2400" b="1" kern="1200">
        <a:solidFill>
          <a:schemeClr val="tx1"/>
        </a:solidFill>
        <a:latin typeface="Times" charset="0"/>
        <a:ea typeface="+mn-ea"/>
        <a:cs typeface="+mn-cs"/>
      </a:defRPr>
    </a:lvl3pPr>
    <a:lvl4pPr marL="1371600" algn="l" rtl="0" eaLnBrk="0" fontAlgn="base" hangingPunct="0">
      <a:spcBef>
        <a:spcPct val="0"/>
      </a:spcBef>
      <a:spcAft>
        <a:spcPct val="0"/>
      </a:spcAft>
      <a:defRPr sz="2400" b="1" kern="1200">
        <a:solidFill>
          <a:schemeClr val="tx1"/>
        </a:solidFill>
        <a:latin typeface="Times" charset="0"/>
        <a:ea typeface="+mn-ea"/>
        <a:cs typeface="+mn-cs"/>
      </a:defRPr>
    </a:lvl4pPr>
    <a:lvl5pPr marL="1828800" algn="l"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ullenb" initials="d" lastIdx="4" clrIdx="0"/>
  <p:cmAuthor id="1" name="JONATHAN D FUCH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CC"/>
    <a:srgbClr val="FFCCFF"/>
    <a:srgbClr val="FF99FF"/>
    <a:srgbClr val="FF6699"/>
    <a:srgbClr val="94D3DC"/>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42" autoAdjust="0"/>
    <p:restoredTop sz="92774" autoAdjust="0"/>
  </p:normalViewPr>
  <p:slideViewPr>
    <p:cSldViewPr>
      <p:cViewPr>
        <p:scale>
          <a:sx n="103" d="100"/>
          <a:sy n="103" d="100"/>
        </p:scale>
        <p:origin x="-108"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9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pitchFamily="18" charset="0"/>
              </a:defRPr>
            </a:lvl1pPr>
          </a:lstStyle>
          <a:p>
            <a:pPr>
              <a:defRPr/>
            </a:pPr>
            <a:endParaRPr lang="en-US"/>
          </a:p>
        </p:txBody>
      </p:sp>
      <p:sp>
        <p:nvSpPr>
          <p:cNvPr id="151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pitchFamily="18" charset="0"/>
              </a:defRPr>
            </a:lvl1pPr>
          </a:lstStyle>
          <a:p>
            <a:pPr>
              <a:defRPr/>
            </a:pPr>
            <a:endParaRPr lang="en-US"/>
          </a:p>
        </p:txBody>
      </p:sp>
      <p:sp>
        <p:nvSpPr>
          <p:cNvPr id="290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1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1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pitchFamily="18" charset="0"/>
              </a:defRPr>
            </a:lvl1pPr>
          </a:lstStyle>
          <a:p>
            <a:pPr>
              <a:defRPr/>
            </a:pPr>
            <a:endParaRPr lang="en-US"/>
          </a:p>
        </p:txBody>
      </p:sp>
      <p:sp>
        <p:nvSpPr>
          <p:cNvPr id="151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pitchFamily="18" charset="0"/>
              </a:defRPr>
            </a:lvl1pPr>
          </a:lstStyle>
          <a:p>
            <a:pPr>
              <a:defRPr/>
            </a:pPr>
            <a:fld id="{B8B25922-82AA-48DD-9509-4C83DB1B956C}" type="slidenum">
              <a:rPr lang="en-US"/>
              <a:pPr>
                <a:defRPr/>
              </a:pPr>
              <a:t>‹#›</a:t>
            </a:fld>
            <a:endParaRPr lang="en-US"/>
          </a:p>
        </p:txBody>
      </p:sp>
    </p:spTree>
    <p:extLst>
      <p:ext uri="{BB962C8B-B14F-4D97-AF65-F5344CB8AC3E}">
        <p14:creationId xmlns:p14="http://schemas.microsoft.com/office/powerpoint/2010/main" val="1974714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B504344-E063-4328-A672-23F19E50768D}" type="slidenum">
              <a:rPr lang="zh-CN" altLang="en-US" sz="1200" b="0">
                <a:solidFill>
                  <a:srgbClr val="000000"/>
                </a:solidFill>
              </a:rPr>
              <a:pPr algn="r"/>
              <a:t>5</a:t>
            </a:fld>
            <a:endParaRPr lang="en-US" altLang="zh-CN" sz="1200" b="0">
              <a:solidFill>
                <a:srgbClr val="000000"/>
              </a:solidFill>
            </a:endParaRPr>
          </a:p>
        </p:txBody>
      </p:sp>
      <p:sp>
        <p:nvSpPr>
          <p:cNvPr id="299011" name="Rectangle 2"/>
          <p:cNvSpPr>
            <a:spLocks noGrp="1" noRot="1" noChangeAspect="1" noChangeArrowheads="1" noTextEdit="1"/>
          </p:cNvSpPr>
          <p:nvPr>
            <p:ph type="sldImg"/>
          </p:nvPr>
        </p:nvSpPr>
        <p:spPr>
          <a:solidFill>
            <a:srgbClr val="FFFFFF"/>
          </a:solidFill>
          <a:ln/>
        </p:spPr>
      </p:sp>
      <p:sp>
        <p:nvSpPr>
          <p:cNvPr id="29901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lnSpc>
                <a:spcPct val="90000"/>
              </a:lnSpc>
            </a:pPr>
            <a:endParaRPr lang="zh-CN" altLang="en-US" sz="1000"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8041FB-2539-48AD-BA63-89CE1EDB8250}" type="slidenum">
              <a:rPr lang="zh-CN" altLang="en-US" sz="1200" b="0">
                <a:solidFill>
                  <a:srgbClr val="000000"/>
                </a:solidFill>
              </a:rPr>
              <a:pPr algn="r"/>
              <a:t>28</a:t>
            </a:fld>
            <a:endParaRPr lang="en-US" altLang="zh-CN" sz="1200" b="0">
              <a:solidFill>
                <a:srgbClr val="000000"/>
              </a:solidFill>
            </a:endParaRPr>
          </a:p>
        </p:txBody>
      </p:sp>
      <p:sp>
        <p:nvSpPr>
          <p:cNvPr id="302083" name="Rectangle 2"/>
          <p:cNvSpPr>
            <a:spLocks noGrp="1" noRot="1" noChangeAspect="1" noChangeArrowheads="1" noTextEdit="1"/>
          </p:cNvSpPr>
          <p:nvPr>
            <p:ph type="sldImg"/>
          </p:nvPr>
        </p:nvSpPr>
        <p:spPr>
          <a:solidFill>
            <a:srgbClr val="FFFFFF"/>
          </a:solidFill>
          <a:ln/>
        </p:spPr>
      </p:sp>
      <p:sp>
        <p:nvSpPr>
          <p:cNvPr id="30208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lnSpc>
                <a:spcPct val="90000"/>
              </a:lnSpc>
            </a:pPr>
            <a:endParaRPr lang="zh-CN" altLang="en-US" sz="1000" dirty="0"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AE64734E-6D48-E941-9819-05FEF6A8771C}" type="slidenum">
              <a:rPr lang="en-US" sz="1200" b="0"/>
              <a:pPr/>
              <a:t>36</a:t>
            </a:fld>
            <a:endParaRPr lang="en-US"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4A4D6183-42E5-AC4A-890F-332204FDC9D9}" type="slidenum">
              <a:rPr lang="en-US" sz="1200" b="0"/>
              <a:pPr/>
              <a:t>37</a:t>
            </a:fld>
            <a:endParaRPr lang="en-US"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0D69D29D-38D6-A54F-87A4-27D4385DD9A2}" type="slidenum">
              <a:rPr lang="en-US" sz="1200" b="0">
                <a:solidFill>
                  <a:srgbClr val="000000"/>
                </a:solidFill>
              </a:rPr>
              <a:pPr/>
              <a:t>41</a:t>
            </a:fld>
            <a:endParaRPr lang="en-US" sz="1200" b="0">
              <a:solidFill>
                <a:srgbClr val="000000"/>
              </a:solidFill>
            </a:endParaRPr>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D813D802-6A3E-6049-A16C-B889F97BA5C6}" type="slidenum">
              <a:rPr lang="en-US" sz="1200" b="0">
                <a:solidFill>
                  <a:srgbClr val="000000"/>
                </a:solidFill>
              </a:rPr>
              <a:pPr/>
              <a:t>42</a:t>
            </a:fld>
            <a:endParaRPr lang="en-US" sz="1200" b="0">
              <a:solidFill>
                <a:srgbClr val="000000"/>
              </a:solidFill>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846101DF-7BC0-40A3-BFEF-E4A5B181CED4}" type="slidenum">
              <a:rPr lang="en-US" smtClean="0">
                <a:latin typeface="Times" charset="0"/>
              </a:rPr>
              <a:pPr/>
              <a:t>43</a:t>
            </a:fld>
            <a:endParaRPr lang="en-US" smtClean="0">
              <a:latin typeface="Times" charset="0"/>
            </a:endParaRPr>
          </a:p>
        </p:txBody>
      </p:sp>
      <p:sp>
        <p:nvSpPr>
          <p:cNvPr id="307203" name="Rectangle 2"/>
          <p:cNvSpPr>
            <a:spLocks noGrp="1" noRot="1" noChangeAspect="1" noChangeArrowheads="1" noTextEdit="1"/>
          </p:cNvSpPr>
          <p:nvPr>
            <p:ph type="sldImg"/>
          </p:nvPr>
        </p:nvSpPr>
        <p:spPr>
          <a:solidFill>
            <a:srgbClr val="FFFFFF"/>
          </a:solidFill>
          <a:ln/>
        </p:spPr>
      </p:sp>
      <p:sp>
        <p:nvSpPr>
          <p:cNvPr id="30720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smtClean="0">
                <a:latin typeface="Times" charset="0"/>
              </a:rPr>
              <a:t>Ask someone else to try.</a:t>
            </a:r>
          </a:p>
          <a:p>
            <a:pPr eaLnBrk="1" hangingPunct="1"/>
            <a:r>
              <a:rPr lang="en-US" smtClean="0">
                <a:latin typeface="Times" charset="0"/>
              </a:rPr>
              <a:t>Try for someone else.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C870FE30-11FC-0E42-BED0-04976D7326D5}" type="slidenum">
              <a:rPr lang="en-US" sz="1200" b="0">
                <a:solidFill>
                  <a:srgbClr val="000000"/>
                </a:solidFill>
              </a:rPr>
              <a:pPr/>
              <a:t>44</a:t>
            </a:fld>
            <a:endParaRPr lang="en-US" sz="1200" b="0">
              <a:solidFill>
                <a:srgbClr val="000000"/>
              </a:solidFill>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latin typeface="Times" charset="0"/>
              </a:rPr>
              <a:t>Ask someone else to try.</a:t>
            </a:r>
          </a:p>
          <a:p>
            <a:pPr eaLnBrk="1" hangingPunct="1"/>
            <a:r>
              <a:rPr lang="en-US">
                <a:latin typeface="Times" charset="0"/>
              </a:rPr>
              <a:t>Try for someone else.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6BC465A8-6418-8A4D-9D3C-DD977C0DF46E}" type="slidenum">
              <a:rPr lang="en-US" sz="1200" b="0">
                <a:solidFill>
                  <a:srgbClr val="000000"/>
                </a:solidFill>
              </a:rPr>
              <a:pPr/>
              <a:t>45</a:t>
            </a:fld>
            <a:endParaRPr lang="en-US" sz="1200" b="0">
              <a:solidFill>
                <a:srgbClr val="000000"/>
              </a:solidFill>
            </a:endParaRPr>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latin typeface="Times" charset="0"/>
              </a:rPr>
              <a:t>Ask someone else to try.</a:t>
            </a:r>
          </a:p>
          <a:p>
            <a:pPr eaLnBrk="1" hangingPunct="1"/>
            <a:r>
              <a:rPr lang="en-US">
                <a:latin typeface="Times" charset="0"/>
              </a:rPr>
              <a:t>Try for someone else.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F9CE8DC3-CCF9-694E-B986-233D2900D7A6}" type="slidenum">
              <a:rPr lang="en-US" sz="1200" b="0">
                <a:solidFill>
                  <a:srgbClr val="000000"/>
                </a:solidFill>
              </a:rPr>
              <a:pPr/>
              <a:t>46</a:t>
            </a:fld>
            <a:endParaRPr lang="en-US" sz="1200" b="0">
              <a:solidFill>
                <a:srgbClr val="000000"/>
              </a:solidFill>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latin typeface="Times" charset="0"/>
              </a:rPr>
              <a:t>Ask someone else to try.</a:t>
            </a:r>
          </a:p>
          <a:p>
            <a:pPr eaLnBrk="1" hangingPunct="1"/>
            <a:r>
              <a:rPr lang="en-US">
                <a:latin typeface="Times" charset="0"/>
              </a:rPr>
              <a:t>Try for someone else.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B9E89467-5A8A-F74C-8723-F38BEAFD5F35}" type="slidenum">
              <a:rPr lang="en-US" sz="1200" b="0"/>
              <a:pPr/>
              <a:t>47</a:t>
            </a:fld>
            <a:endParaRPr lang="en-US" sz="1200" b="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latin typeface="Times" charset="0"/>
              </a:rPr>
              <a:t>Ask someone else to try.</a:t>
            </a:r>
          </a:p>
          <a:p>
            <a:pPr eaLnBrk="1" hangingPunct="1"/>
            <a:r>
              <a:rPr lang="en-US">
                <a:latin typeface="Times" charset="0"/>
              </a:rPr>
              <a:t>Try for someone else.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09C60E-6083-4DD9-90C4-974134F89DFE}" type="slidenum">
              <a:rPr lang="zh-CN" altLang="en-US" sz="1200" b="0">
                <a:solidFill>
                  <a:srgbClr val="000000"/>
                </a:solidFill>
              </a:rPr>
              <a:pPr algn="r"/>
              <a:t>6</a:t>
            </a:fld>
            <a:endParaRPr lang="en-US" altLang="zh-CN" sz="1200" b="0">
              <a:solidFill>
                <a:srgbClr val="000000"/>
              </a:solidFill>
            </a:endParaRPr>
          </a:p>
        </p:txBody>
      </p:sp>
      <p:sp>
        <p:nvSpPr>
          <p:cNvPr id="300035" name="Rectangle 2"/>
          <p:cNvSpPr>
            <a:spLocks noGrp="1" noRot="1" noChangeAspect="1" noChangeArrowheads="1" noTextEdit="1"/>
          </p:cNvSpPr>
          <p:nvPr>
            <p:ph type="sldImg"/>
          </p:nvPr>
        </p:nvSpPr>
        <p:spPr>
          <a:solidFill>
            <a:srgbClr val="FFFFFF"/>
          </a:solidFill>
          <a:ln/>
        </p:spPr>
      </p:sp>
      <p:sp>
        <p:nvSpPr>
          <p:cNvPr id="30003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lnSpc>
                <a:spcPct val="90000"/>
              </a:lnSpc>
            </a:pPr>
            <a:r>
              <a:rPr lang="en-US" altLang="zh-CN" sz="1000" smtClean="0">
                <a:latin typeface="Times" charset="0"/>
              </a:rPr>
              <a:t>Let’s assume for the moment that we do not have a supplement of AIDS or A&amp;B. How do you choose a journal? Here are some things to consider:</a:t>
            </a:r>
          </a:p>
          <a:p>
            <a:pPr eaLnBrk="1" hangingPunct="1">
              <a:lnSpc>
                <a:spcPct val="90000"/>
              </a:lnSpc>
            </a:pPr>
            <a:r>
              <a:rPr lang="zh-CN" altLang="en-US" sz="1000" smtClean="0">
                <a:latin typeface="Times" charset="0"/>
              </a:rPr>
              <a:t>暂时假设，我们没有与艾滋病或 </a:t>
            </a:r>
            <a:r>
              <a:rPr lang="en-US" altLang="zh-CN" sz="1000" smtClean="0">
                <a:latin typeface="Times" charset="0"/>
              </a:rPr>
              <a:t>A&amp;B </a:t>
            </a:r>
            <a:r>
              <a:rPr lang="zh-CN" altLang="en-US" sz="1000" smtClean="0">
                <a:latin typeface="Times" charset="0"/>
              </a:rPr>
              <a:t>有关的补充内容。你如何选择期刊杂志？你需要考虑以下问题：</a:t>
            </a:r>
          </a:p>
          <a:p>
            <a:pPr eaLnBrk="1" hangingPunct="1">
              <a:lnSpc>
                <a:spcPct val="90000"/>
              </a:lnSpc>
            </a:pPr>
            <a:r>
              <a:rPr lang="en-US" altLang="zh-CN" sz="1000" smtClean="0">
                <a:latin typeface="Times" charset="0"/>
              </a:rPr>
              <a:t>Consider your field, career. Who here would say their field is not Biomed, psych, social sci? Ask, what do you consider your field? What are the leading journals in your field?</a:t>
            </a:r>
          </a:p>
          <a:p>
            <a:pPr eaLnBrk="1" hangingPunct="1">
              <a:lnSpc>
                <a:spcPct val="90000"/>
              </a:lnSpc>
            </a:pPr>
            <a:r>
              <a:rPr lang="zh-CN" altLang="en-US" sz="1000" smtClean="0">
                <a:latin typeface="Times" charset="0"/>
              </a:rPr>
              <a:t>考虑你的研究领域和职业。这里有谁声称其研究领域不涉及生物医学、心理学和社会科学？你如何看待你的研究领域？你的研究领域内最知名的期刊杂志是什么？</a:t>
            </a:r>
          </a:p>
          <a:p>
            <a:pPr eaLnBrk="1" hangingPunct="1">
              <a:lnSpc>
                <a:spcPct val="90000"/>
              </a:lnSpc>
            </a:pPr>
            <a:r>
              <a:rPr lang="en-US" altLang="zh-CN" sz="1000" smtClean="0">
                <a:latin typeface="Times" charset="0"/>
              </a:rPr>
              <a:t>Focus. Audience: We favor international. But really consider who needs and can find it.</a:t>
            </a:r>
          </a:p>
          <a:p>
            <a:pPr eaLnBrk="1" hangingPunct="1">
              <a:lnSpc>
                <a:spcPct val="90000"/>
              </a:lnSpc>
            </a:pPr>
            <a:r>
              <a:rPr lang="zh-CN" altLang="en-US" sz="1000" smtClean="0">
                <a:latin typeface="Times" charset="0"/>
              </a:rPr>
              <a:t>关注焦点。受众：我们希望国际化。但真的会考虑谁需要且能找到它。</a:t>
            </a:r>
          </a:p>
          <a:p>
            <a:pPr eaLnBrk="1" hangingPunct="1">
              <a:lnSpc>
                <a:spcPct val="90000"/>
              </a:lnSpc>
            </a:pPr>
            <a:r>
              <a:rPr lang="en-US" altLang="zh-CN" sz="1000" smtClean="0">
                <a:latin typeface="Times" charset="0"/>
              </a:rPr>
              <a:t>Competition: I favor quick acceptance over prestige.</a:t>
            </a:r>
          </a:p>
          <a:p>
            <a:pPr eaLnBrk="1" hangingPunct="1">
              <a:lnSpc>
                <a:spcPct val="90000"/>
              </a:lnSpc>
            </a:pPr>
            <a:r>
              <a:rPr lang="zh-CN" altLang="en-US" sz="1000" smtClean="0">
                <a:latin typeface="Times" charset="0"/>
              </a:rPr>
              <a:t>竞争：我希望通过提高声望而被迅速接受。</a:t>
            </a:r>
          </a:p>
          <a:p>
            <a:pPr eaLnBrk="1" hangingPunct="1">
              <a:lnSpc>
                <a:spcPct val="90000"/>
              </a:lnSpc>
            </a:pPr>
            <a:r>
              <a:rPr lang="en-US" altLang="zh-CN" sz="1000" smtClean="0">
                <a:latin typeface="Times" charset="0"/>
              </a:rPr>
              <a:t>Timing: I would prefer to be rejected quickly rather than have to wait. Also, some journal take a very long time even if they accept you. Quarterly, monthly, weekly.</a:t>
            </a:r>
          </a:p>
          <a:p>
            <a:pPr eaLnBrk="1" hangingPunct="1">
              <a:lnSpc>
                <a:spcPct val="90000"/>
              </a:lnSpc>
            </a:pPr>
            <a:r>
              <a:rPr lang="zh-CN" altLang="en-US" sz="1000" smtClean="0">
                <a:latin typeface="Times" charset="0"/>
              </a:rPr>
              <a:t>时机：我宁愿被果断拒绝而不是等待。此外，某些期刊即使接受了你文章也要等很久才会发表。这些期刊有的是周刊，有的是月刊，还有的是季刊。</a:t>
            </a:r>
          </a:p>
          <a:p>
            <a:pPr eaLnBrk="1" hangingPunct="1">
              <a:lnSpc>
                <a:spcPct val="90000"/>
              </a:lnSpc>
            </a:pPr>
            <a:r>
              <a:rPr lang="en-US" altLang="zh-CN" sz="1000" smtClean="0">
                <a:latin typeface="Times" charset="0"/>
              </a:rPr>
              <a:t>Sequence: go down in prestige. Confess, my papers are not usually accepted in first journal. My record is 6 rejections before acceptance.</a:t>
            </a:r>
          </a:p>
          <a:p>
            <a:pPr eaLnBrk="1" hangingPunct="1">
              <a:lnSpc>
                <a:spcPct val="90000"/>
              </a:lnSpc>
            </a:pPr>
            <a:r>
              <a:rPr lang="zh-CN" altLang="en-US" sz="1000" smtClean="0">
                <a:latin typeface="Times" charset="0"/>
              </a:rPr>
              <a:t>结果：声望降低。不得不承认，我的文章通常不会第一次投递即被期刊杂志接受。我的记录是被拒绝 </a:t>
            </a:r>
            <a:r>
              <a:rPr lang="en-US" altLang="zh-CN" sz="1000" smtClean="0">
                <a:latin typeface="Times" charset="0"/>
              </a:rPr>
              <a:t>6 </a:t>
            </a:r>
            <a:r>
              <a:rPr lang="zh-CN" altLang="en-US" sz="1000" smtClean="0">
                <a:latin typeface="Times" charset="0"/>
              </a:rPr>
              <a:t>次后才被接受。</a:t>
            </a:r>
          </a:p>
          <a:p>
            <a:pPr eaLnBrk="1" hangingPunct="1">
              <a:lnSpc>
                <a:spcPct val="90000"/>
              </a:lnSpc>
            </a:pPr>
            <a:r>
              <a:rPr lang="en-US" altLang="zh-CN" sz="1000" smtClean="0">
                <a:latin typeface="Times" charset="0"/>
              </a:rPr>
              <a:t>Note: luck, not necessarily bad paper. In fact, the paper that got rejected 6 times is still the one I had more interest in around the world. Female condoms for anal sex between men.</a:t>
            </a:r>
          </a:p>
          <a:p>
            <a:pPr eaLnBrk="1" hangingPunct="1">
              <a:lnSpc>
                <a:spcPct val="90000"/>
              </a:lnSpc>
            </a:pPr>
            <a:r>
              <a:rPr lang="zh-CN" altLang="en-US" sz="1000" smtClean="0">
                <a:latin typeface="Times" charset="0"/>
              </a:rPr>
              <a:t>备注：可能是运气问题，不一定是文章写得很差。事实上，即使被拒绝</a:t>
            </a:r>
            <a:r>
              <a:rPr lang="en-US" altLang="zh-CN" sz="1000" smtClean="0">
                <a:latin typeface="Times" charset="0"/>
              </a:rPr>
              <a:t>6 </a:t>
            </a:r>
            <a:r>
              <a:rPr lang="zh-CN" altLang="en-US" sz="1000" smtClean="0">
                <a:latin typeface="Times" charset="0"/>
              </a:rPr>
              <a:t>次，我仍然对该文章很有兴趣。男性肛交所用的女性保险套。</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12FE6B02-81A6-D64C-8CF6-21B0F665687A}" type="slidenum">
              <a:rPr lang="en-US" sz="1200" b="0">
                <a:solidFill>
                  <a:srgbClr val="000000"/>
                </a:solidFill>
              </a:rPr>
              <a:pPr/>
              <a:t>48</a:t>
            </a:fld>
            <a:endParaRPr lang="en-US" sz="1200" b="0">
              <a:solidFill>
                <a:srgbClr val="000000"/>
              </a:solidFill>
            </a:endParaRPr>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latin typeface="Times" charset="0"/>
              </a:rPr>
              <a:t>Ask someone else to try.</a:t>
            </a:r>
          </a:p>
          <a:p>
            <a:pPr eaLnBrk="1" hangingPunct="1"/>
            <a:r>
              <a:rPr lang="en-US">
                <a:latin typeface="Times" charset="0"/>
              </a:rPr>
              <a:t>Try for someone else.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6CB64E2F-0724-8445-9DC1-CF4262EE70F1}" type="slidenum">
              <a:rPr lang="en-US" sz="1200" b="0">
                <a:solidFill>
                  <a:srgbClr val="000000"/>
                </a:solidFill>
              </a:rPr>
              <a:pPr/>
              <a:t>49</a:t>
            </a:fld>
            <a:endParaRPr lang="en-US" sz="1200" b="0">
              <a:solidFill>
                <a:srgbClr val="000000"/>
              </a:solidFill>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latin typeface="Times" charset="0"/>
              </a:rPr>
              <a:t>Ask someone else to try.</a:t>
            </a:r>
          </a:p>
          <a:p>
            <a:pPr eaLnBrk="1" hangingPunct="1"/>
            <a:r>
              <a:rPr lang="en-US">
                <a:latin typeface="Times" charset="0"/>
              </a:rPr>
              <a:t>Try for someone else.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970A5A80-6C5A-C340-86BB-3185AD8F9000}" type="slidenum">
              <a:rPr lang="en-US" sz="1200" b="0">
                <a:solidFill>
                  <a:srgbClr val="000000"/>
                </a:solidFill>
              </a:rPr>
              <a:pPr/>
              <a:t>50</a:t>
            </a:fld>
            <a:endParaRPr lang="en-US" sz="1200" b="0">
              <a:solidFill>
                <a:srgbClr val="000000"/>
              </a:solidFill>
            </a:endParaRPr>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latin typeface="Times" charset="0"/>
              </a:rPr>
              <a:t>Ask someone else to try.</a:t>
            </a:r>
          </a:p>
          <a:p>
            <a:pPr eaLnBrk="1" hangingPunct="1"/>
            <a:r>
              <a:rPr lang="en-US">
                <a:latin typeface="Times" charset="0"/>
              </a:rPr>
              <a:t>Try for someone else.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fld id="{20621D31-1CEA-4E6F-9409-05C2EF2BBEEE}" type="slidenum">
              <a:rPr lang="en-US"/>
              <a:pPr/>
              <a:t>58</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xfrm>
            <a:off x="913805" y="4343704"/>
            <a:ext cx="5030391" cy="4113892"/>
          </a:xfrm>
        </p:spPr>
        <p:txBody>
          <a:bodyPr/>
          <a:lstStyle/>
          <a:p>
            <a:pPr eaLnBrk="1" hangingPunct="1">
              <a:defRPr/>
            </a:pPr>
            <a:endParaRPr lang="en-US" dirty="0" smtClean="0">
              <a:cs typeface="Calibri"/>
            </a:endParaRPr>
          </a:p>
          <a:p>
            <a:pPr eaLnBrk="1" hangingPunct="1">
              <a:defRPr/>
            </a:pPr>
            <a:endParaRPr lang="en-US" dirty="0" smtClean="0">
              <a:cs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fld id="{ABB90220-9F36-4D1F-8126-10D4E4C3FE2E}" type="slidenum">
              <a:rPr lang="en-US"/>
              <a:pPr/>
              <a:t>59</a:t>
            </a:fld>
            <a:endParaRPr lang="en-US"/>
          </a:p>
        </p:txBody>
      </p:sp>
      <p:sp>
        <p:nvSpPr>
          <p:cNvPr id="82946" name="Rectangle 2"/>
          <p:cNvSpPr>
            <a:spLocks noGrp="1" noRot="1" noChangeAspect="1" noChangeArrowheads="1" noTextEdit="1"/>
          </p:cNvSpPr>
          <p:nvPr>
            <p:ph type="sldImg"/>
          </p:nvPr>
        </p:nvSpPr>
        <p:spPr>
          <a:xfrm>
            <a:off x="1146175" y="687388"/>
            <a:ext cx="4565650" cy="3424237"/>
          </a:xfrm>
          <a:ln/>
        </p:spPr>
      </p:sp>
      <p:sp>
        <p:nvSpPr>
          <p:cNvPr id="82947" name="Rectangle 3"/>
          <p:cNvSpPr>
            <a:spLocks noGrp="1" noChangeArrowheads="1"/>
          </p:cNvSpPr>
          <p:nvPr>
            <p:ph type="body" idx="1"/>
          </p:nvPr>
        </p:nvSpPr>
        <p:spPr>
          <a:xfrm>
            <a:off x="915294" y="4572000"/>
            <a:ext cx="5027414" cy="4113893"/>
          </a:xfrm>
        </p:spPr>
        <p:txBody>
          <a:bodyPr/>
          <a:lstStyle/>
          <a:p>
            <a:pPr eaLnBrk="1" hangingPunct="1">
              <a:defRPr/>
            </a:pPr>
            <a:r>
              <a:rPr lang="en-US" dirty="0" smtClean="0">
                <a:cs typeface="Calibri"/>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CE01A306-230C-4FB5-ADC6-23EECFE4559D}" type="slidenum">
              <a:rPr lang="en-US" smtClean="0">
                <a:latin typeface="Times" charset="0"/>
              </a:rPr>
              <a:pPr/>
              <a:t>70</a:t>
            </a:fld>
            <a:endParaRPr lang="en-US" smtClean="0">
              <a:latin typeface="Times" charset="0"/>
            </a:endParaRPr>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pPr eaLnBrk="1" hangingPunct="1"/>
            <a:endParaRPr lang="fr-FR" smtClean="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AC7988D8-4CFA-4371-8B7B-08C1C29BCD99}" type="slidenum">
              <a:rPr lang="en-US" smtClean="0">
                <a:solidFill>
                  <a:srgbClr val="000000"/>
                </a:solidFill>
                <a:latin typeface="Times" charset="0"/>
              </a:rPr>
              <a:pPr/>
              <a:t>72</a:t>
            </a:fld>
            <a:endParaRPr lang="en-US" smtClean="0">
              <a:solidFill>
                <a:srgbClr val="000000"/>
              </a:solidFill>
              <a:latin typeface="Times" charset="0"/>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endParaRPr lang="fr-FR"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67F088F7-FA42-4E51-8AFF-A64C53ED0579}" type="slidenum">
              <a:rPr lang="en-US" smtClean="0">
                <a:latin typeface="Times" charset="0"/>
              </a:rPr>
              <a:pPr/>
              <a:t>11</a:t>
            </a:fld>
            <a:endParaRPr lang="en-US" smtClean="0">
              <a:latin typeface="Times" charset="0"/>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xfrm>
            <a:off x="914400" y="4343400"/>
            <a:ext cx="5029200" cy="4114800"/>
          </a:xfrm>
          <a:noFill/>
          <a:ln/>
        </p:spPr>
        <p:txBody>
          <a:bodyPr/>
          <a:lstStyle/>
          <a:p>
            <a:pPr eaLnBrk="1" hangingPunct="1"/>
            <a:r>
              <a:rPr lang="en-US" altLang="ja-JP" smtClean="0">
                <a:latin typeface="Times" charset="0"/>
              </a:rPr>
              <a:t>Let’s assume for the moment that we do not have a supplement of AIDS or A&amp;B. How do you choose a journal? Here are some things to consider:</a:t>
            </a:r>
          </a:p>
          <a:p>
            <a:pPr eaLnBrk="1" hangingPunct="1"/>
            <a:r>
              <a:rPr lang="en-US" altLang="ja-JP" smtClean="0">
                <a:latin typeface="Times" charset="0"/>
              </a:rPr>
              <a:t>Consider your field, career. Who here would say their field is not Biomed, psych, social sci? Ask, what do you consider your field? What are the leading journals in your field?</a:t>
            </a:r>
          </a:p>
          <a:p>
            <a:pPr eaLnBrk="1" hangingPunct="1"/>
            <a:r>
              <a:rPr lang="en-US" altLang="ja-JP" smtClean="0">
                <a:latin typeface="Times" charset="0"/>
              </a:rPr>
              <a:t>Focus. Audience: We favor international. But really consider who needs and can find it.</a:t>
            </a:r>
          </a:p>
          <a:p>
            <a:pPr eaLnBrk="1" hangingPunct="1"/>
            <a:r>
              <a:rPr lang="en-US" altLang="ja-JP" smtClean="0">
                <a:latin typeface="Times" charset="0"/>
              </a:rPr>
              <a:t>Competition: I favor quick acceptance over prestige.</a:t>
            </a:r>
          </a:p>
          <a:p>
            <a:pPr eaLnBrk="1" hangingPunct="1"/>
            <a:r>
              <a:rPr lang="en-US" altLang="ja-JP" smtClean="0">
                <a:latin typeface="Times" charset="0"/>
              </a:rPr>
              <a:t>Timing: I would prefer to be rejected quickly rather than have to wait. Also, some journal take a very long time even if they accept you. Quarterly, monthly, weekly.</a:t>
            </a:r>
          </a:p>
          <a:p>
            <a:pPr eaLnBrk="1" hangingPunct="1"/>
            <a:r>
              <a:rPr lang="en-US" altLang="ja-JP" smtClean="0">
                <a:latin typeface="Times" charset="0"/>
              </a:rPr>
              <a:t>Sequence: go down in prestige. Confess, my papers are not usually accepted in first journal. My record is 6 rejections before acceptance.</a:t>
            </a:r>
          </a:p>
          <a:p>
            <a:pPr eaLnBrk="1" hangingPunct="1"/>
            <a:r>
              <a:rPr lang="en-US" altLang="ja-JP" smtClean="0">
                <a:latin typeface="Times" charset="0"/>
              </a:rPr>
              <a:t>Note: luck, not necessarily bad paper. In fact, the paper that got rejected 6 times is still the one I had more interest in around the world. Female condoms for anal sex between men.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E89E911C-1A89-42CE-A9F4-EC868AC7D991}" type="slidenum">
              <a:rPr lang="en-US" smtClean="0">
                <a:solidFill>
                  <a:prstClr val="black"/>
                </a:solidFill>
              </a:rPr>
              <a:pPr/>
              <a:t>19</a:t>
            </a:fld>
            <a:endParaRPr lang="en-US" smtClean="0">
              <a:solidFill>
                <a:prstClr val="black"/>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F07971C3-290E-4977-AD66-A496AD25375F}" type="slidenum">
              <a:rPr lang="en-US" smtClean="0">
                <a:solidFill>
                  <a:prstClr val="black"/>
                </a:solidFill>
              </a:rPr>
              <a:pPr/>
              <a:t>20</a:t>
            </a:fld>
            <a:endParaRPr lang="en-US" smtClean="0">
              <a:solidFill>
                <a:prstClr val="black"/>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International Committee of Medical Journal Editors</a:t>
            </a:r>
          </a:p>
          <a:p>
            <a:pPr lvl="1" eaLnBrk="1" hangingPunct="1"/>
            <a:r>
              <a:rPr lang="en-US" dirty="0" smtClean="0"/>
              <a:t>Established in 1978 in Vancouver</a:t>
            </a:r>
          </a:p>
          <a:p>
            <a:pPr lvl="1" eaLnBrk="1" hangingPunct="1"/>
            <a:r>
              <a:rPr lang="en-US" dirty="0" smtClean="0"/>
              <a:t>Established common criteria for publication of scientific articles in health</a:t>
            </a:r>
          </a:p>
          <a:p>
            <a:pPr lvl="1" eaLnBrk="1" hangingPunct="1"/>
            <a:r>
              <a:rPr lang="en-US" dirty="0" smtClean="0"/>
              <a:t>Established clear criteria for authorship in 1988</a:t>
            </a:r>
          </a:p>
          <a:p>
            <a:endParaRPr lang="en-US" dirty="0"/>
          </a:p>
        </p:txBody>
      </p:sp>
      <p:sp>
        <p:nvSpPr>
          <p:cNvPr id="4" name="Slide Number Placeholder 3"/>
          <p:cNvSpPr>
            <a:spLocks noGrp="1"/>
          </p:cNvSpPr>
          <p:nvPr>
            <p:ph type="sldNum" sz="quarter" idx="10"/>
          </p:nvPr>
        </p:nvSpPr>
        <p:spPr/>
        <p:txBody>
          <a:bodyPr/>
          <a:lstStyle/>
          <a:p>
            <a:pPr>
              <a:defRPr/>
            </a:pPr>
            <a:fld id="{B8B25922-82AA-48DD-9509-4C83DB1B956C}" type="slidenum">
              <a:rPr lang="en-US" smtClean="0"/>
              <a:pPr>
                <a:defRPr/>
              </a:pPr>
              <a:t>21</a:t>
            </a:fld>
            <a:endParaRPr lang="en-US"/>
          </a:p>
        </p:txBody>
      </p:sp>
    </p:spTree>
    <p:extLst>
      <p:ext uri="{BB962C8B-B14F-4D97-AF65-F5344CB8AC3E}">
        <p14:creationId xmlns:p14="http://schemas.microsoft.com/office/powerpoint/2010/main" val="2357247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617A6E0-6E0E-4E03-BF5E-4AFE8D0459D8}" type="slidenum">
              <a:rPr lang="en-US" smtClean="0">
                <a:solidFill>
                  <a:prstClr val="black"/>
                </a:solidFill>
              </a:rPr>
              <a:pPr/>
              <a:t>22</a:t>
            </a:fld>
            <a:endParaRPr lang="en-US" smtClean="0">
              <a:solidFill>
                <a:prstClr val="black"/>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Times" charset="0"/>
              </a:rPr>
              <a:t>Let’s back up on authorship. Source of recognition and hurt feelings. </a:t>
            </a:r>
          </a:p>
          <a:p>
            <a:pPr eaLnBrk="1" hangingPunct="1"/>
            <a:r>
              <a:rPr lang="en-US" smtClean="0">
                <a:latin typeface="Times" charset="0"/>
              </a:rPr>
              <a:t>Recognition, but journals are getting stricter. </a:t>
            </a:r>
          </a:p>
          <a:p>
            <a:pPr eaLnBrk="1" hangingPunct="1"/>
            <a:r>
              <a:rPr lang="en-US" smtClean="0">
                <a:latin typeface="Times" charset="0"/>
              </a:rPr>
              <a:t>Example of rules: JAMA, handout and o/h</a:t>
            </a:r>
          </a:p>
          <a:p>
            <a:pPr eaLnBrk="1" hangingPunct="1"/>
            <a:r>
              <a:rPr lang="en-US" smtClean="0">
                <a:latin typeface="Times" charset="0"/>
              </a:rPr>
              <a:t>Example of group, listed: HPI, title and list</a:t>
            </a:r>
          </a:p>
          <a:p>
            <a:pPr eaLnBrk="1" hangingPunct="1"/>
            <a:r>
              <a:rPr lang="en-US" smtClean="0">
                <a:latin typeface="Times" charset="0"/>
              </a:rPr>
              <a:t>Acknowledgements: Lindan paper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ECAE9A71-0EC9-4D34-AF29-ACC12F78DEFF}" type="slidenum">
              <a:rPr lang="en-US" smtClean="0">
                <a:solidFill>
                  <a:prstClr val="black"/>
                </a:solidFill>
              </a:rPr>
              <a:pPr/>
              <a:t>23</a:t>
            </a:fld>
            <a:endParaRPr lang="en-US" smtClean="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Times" charset="0"/>
              </a:rPr>
              <a:t>Run through.</a:t>
            </a:r>
          </a:p>
          <a:p>
            <a:pPr eaLnBrk="1" hangingPunct="1"/>
            <a:r>
              <a:rPr lang="en-US" smtClean="0">
                <a:latin typeface="Times" charset="0"/>
              </a:rPr>
              <a:t>Corresponding has responsibility for edit and content</a:t>
            </a:r>
          </a:p>
          <a:p>
            <a:pPr eaLnBrk="1" hangingPunct="1"/>
            <a:r>
              <a:rPr lang="en-US" smtClean="0">
                <a:latin typeface="Times" charset="0"/>
              </a:rPr>
              <a:t>Pick up examples from supplements.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239CBC39-2B94-40F0-8732-959CBE738B64}" type="slidenum">
              <a:rPr lang="en-US" smtClean="0">
                <a:solidFill>
                  <a:prstClr val="black"/>
                </a:solidFill>
              </a:rPr>
              <a:pPr/>
              <a:t>24</a:t>
            </a:fld>
            <a:endParaRPr lang="en-US" smtClean="0">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Times" charset="0"/>
              </a:rPr>
              <a:t>Let’s back up on authorship. Source of recognition and hurt feelings. </a:t>
            </a:r>
          </a:p>
          <a:p>
            <a:pPr eaLnBrk="1" hangingPunct="1"/>
            <a:r>
              <a:rPr lang="en-US" smtClean="0">
                <a:latin typeface="Times" charset="0"/>
              </a:rPr>
              <a:t>Recognition, but journals are getting stricter. </a:t>
            </a:r>
          </a:p>
          <a:p>
            <a:pPr eaLnBrk="1" hangingPunct="1"/>
            <a:r>
              <a:rPr lang="en-US" smtClean="0">
                <a:latin typeface="Times" charset="0"/>
              </a:rPr>
              <a:t>Example of rules: JAMA, handout and o/h</a:t>
            </a:r>
          </a:p>
          <a:p>
            <a:pPr eaLnBrk="1" hangingPunct="1"/>
            <a:r>
              <a:rPr lang="en-US" smtClean="0">
                <a:latin typeface="Times" charset="0"/>
              </a:rPr>
              <a:t>Example of group, listed: HPI, title and list</a:t>
            </a:r>
          </a:p>
          <a:p>
            <a:pPr eaLnBrk="1" hangingPunct="1"/>
            <a:r>
              <a:rPr lang="en-US" smtClean="0">
                <a:latin typeface="Times" charset="0"/>
              </a:rPr>
              <a:t>Acknowledgements: Lindan paper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799665-F6D4-4ACB-A3D3-0315823A18D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70FE0B-2B14-4F92-B972-29F5B3A140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5FB6BF-3BC1-48C0-BBA2-FAE1CC2D93C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85A99-3F33-41B9-A51B-B5FA1E7D246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6BE7E4-05D3-4F37-B60A-FABFDC56277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19AFB07-D256-40C4-B5DC-1C4B9605C4A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D7A9400-61BD-794C-80A1-D2FCEF511FCD}" type="slidenum">
              <a:rPr lang="en-US"/>
              <a:pPr/>
              <a:t>‹#›</a:t>
            </a:fld>
            <a:endParaRPr lang="en-US"/>
          </a:p>
        </p:txBody>
      </p:sp>
    </p:spTree>
    <p:extLst>
      <p:ext uri="{BB962C8B-B14F-4D97-AF65-F5344CB8AC3E}">
        <p14:creationId xmlns:p14="http://schemas.microsoft.com/office/powerpoint/2010/main" val="2456021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01D3340-3D05-4B4F-B433-DBE69A6B033D}" type="slidenum">
              <a:rPr lang="en-US"/>
              <a:pPr/>
              <a:t>‹#›</a:t>
            </a:fld>
            <a:endParaRPr lang="en-US"/>
          </a:p>
        </p:txBody>
      </p:sp>
    </p:spTree>
    <p:extLst>
      <p:ext uri="{BB962C8B-B14F-4D97-AF65-F5344CB8AC3E}">
        <p14:creationId xmlns:p14="http://schemas.microsoft.com/office/powerpoint/2010/main" val="1400106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49AFF2-4E31-E647-8E7A-D8B54B47C099}" type="slidenum">
              <a:rPr lang="en-US"/>
              <a:pPr/>
              <a:t>‹#›</a:t>
            </a:fld>
            <a:endParaRPr lang="en-US"/>
          </a:p>
        </p:txBody>
      </p:sp>
    </p:spTree>
    <p:extLst>
      <p:ext uri="{BB962C8B-B14F-4D97-AF65-F5344CB8AC3E}">
        <p14:creationId xmlns:p14="http://schemas.microsoft.com/office/powerpoint/2010/main" val="1788457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3EE564B6-71B9-0847-BDEA-D90B570286F0}" type="slidenum">
              <a:rPr lang="en-US"/>
              <a:pPr/>
              <a:t>‹#›</a:t>
            </a:fld>
            <a:endParaRPr lang="en-US"/>
          </a:p>
        </p:txBody>
      </p:sp>
    </p:spTree>
    <p:extLst>
      <p:ext uri="{BB962C8B-B14F-4D97-AF65-F5344CB8AC3E}">
        <p14:creationId xmlns:p14="http://schemas.microsoft.com/office/powerpoint/2010/main" val="360951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D5A666AF-A1FF-5247-BA3C-3FB501E9C0A5}" type="slidenum">
              <a:rPr lang="en-US"/>
              <a:pPr/>
              <a:t>‹#›</a:t>
            </a:fld>
            <a:endParaRPr lang="en-US"/>
          </a:p>
        </p:txBody>
      </p:sp>
    </p:spTree>
    <p:extLst>
      <p:ext uri="{BB962C8B-B14F-4D97-AF65-F5344CB8AC3E}">
        <p14:creationId xmlns:p14="http://schemas.microsoft.com/office/powerpoint/2010/main" val="158326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20018D-2F83-4022-B169-23F35FBCAA7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9ECAA16D-34A6-FD4E-9A3B-7232A160BF3D}" type="slidenum">
              <a:rPr lang="en-US"/>
              <a:pPr/>
              <a:t>‹#›</a:t>
            </a:fld>
            <a:endParaRPr lang="en-US"/>
          </a:p>
        </p:txBody>
      </p:sp>
    </p:spTree>
    <p:extLst>
      <p:ext uri="{BB962C8B-B14F-4D97-AF65-F5344CB8AC3E}">
        <p14:creationId xmlns:p14="http://schemas.microsoft.com/office/powerpoint/2010/main" val="2916221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44F6E0F2-AC24-6545-8FCC-D7ED0D472EF5}" type="slidenum">
              <a:rPr lang="en-US"/>
              <a:pPr/>
              <a:t>‹#›</a:t>
            </a:fld>
            <a:endParaRPr lang="en-US"/>
          </a:p>
        </p:txBody>
      </p:sp>
    </p:spTree>
    <p:extLst>
      <p:ext uri="{BB962C8B-B14F-4D97-AF65-F5344CB8AC3E}">
        <p14:creationId xmlns:p14="http://schemas.microsoft.com/office/powerpoint/2010/main" val="3524263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61E4D7D-7601-B149-8158-F6956C8C90ED}" type="slidenum">
              <a:rPr lang="en-US"/>
              <a:pPr/>
              <a:t>‹#›</a:t>
            </a:fld>
            <a:endParaRPr lang="en-US"/>
          </a:p>
        </p:txBody>
      </p:sp>
    </p:spTree>
    <p:extLst>
      <p:ext uri="{BB962C8B-B14F-4D97-AF65-F5344CB8AC3E}">
        <p14:creationId xmlns:p14="http://schemas.microsoft.com/office/powerpoint/2010/main" val="568053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46461F33-3120-5442-AECA-26C7EC0A66DF}" type="slidenum">
              <a:rPr lang="en-US"/>
              <a:pPr/>
              <a:t>‹#›</a:t>
            </a:fld>
            <a:endParaRPr lang="en-US"/>
          </a:p>
        </p:txBody>
      </p:sp>
    </p:spTree>
    <p:extLst>
      <p:ext uri="{BB962C8B-B14F-4D97-AF65-F5344CB8AC3E}">
        <p14:creationId xmlns:p14="http://schemas.microsoft.com/office/powerpoint/2010/main" val="286216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B763613-91A7-F04D-8748-25F96FF43504}" type="slidenum">
              <a:rPr lang="en-US"/>
              <a:pPr/>
              <a:t>‹#›</a:t>
            </a:fld>
            <a:endParaRPr lang="en-US"/>
          </a:p>
        </p:txBody>
      </p:sp>
    </p:spTree>
    <p:extLst>
      <p:ext uri="{BB962C8B-B14F-4D97-AF65-F5344CB8AC3E}">
        <p14:creationId xmlns:p14="http://schemas.microsoft.com/office/powerpoint/2010/main" val="1024971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AC4F8BC-AEB9-004A-8081-8E71CF5441C7}" type="slidenum">
              <a:rPr lang="en-US"/>
              <a:pPr/>
              <a:t>‹#›</a:t>
            </a:fld>
            <a:endParaRPr lang="en-US"/>
          </a:p>
        </p:txBody>
      </p:sp>
    </p:spTree>
    <p:extLst>
      <p:ext uri="{BB962C8B-B14F-4D97-AF65-F5344CB8AC3E}">
        <p14:creationId xmlns:p14="http://schemas.microsoft.com/office/powerpoint/2010/main" val="1524909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0407350-A4B6-0440-AD36-774910E1317D}" type="slidenum">
              <a:rPr lang="en-US"/>
              <a:pPr/>
              <a:t>‹#›</a:t>
            </a:fld>
            <a:endParaRPr lang="en-US"/>
          </a:p>
        </p:txBody>
      </p:sp>
    </p:spTree>
    <p:extLst>
      <p:ext uri="{BB962C8B-B14F-4D97-AF65-F5344CB8AC3E}">
        <p14:creationId xmlns:p14="http://schemas.microsoft.com/office/powerpoint/2010/main" val="502377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FF50204-46D0-4341-A4A7-F8BBD2A0EC89}" type="slidenum">
              <a:rPr lang="en-US"/>
              <a:pPr/>
              <a:t>‹#›</a:t>
            </a:fld>
            <a:endParaRPr lang="en-US"/>
          </a:p>
        </p:txBody>
      </p:sp>
    </p:spTree>
    <p:extLst>
      <p:ext uri="{BB962C8B-B14F-4D97-AF65-F5344CB8AC3E}">
        <p14:creationId xmlns:p14="http://schemas.microsoft.com/office/powerpoint/2010/main" val="2286692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3EB4887C-2D11-8E44-917D-75D8F1AF1190}" type="slidenum">
              <a:rPr lang="en-US"/>
              <a:pPr/>
              <a:t>‹#›</a:t>
            </a:fld>
            <a:endParaRPr lang="en-US"/>
          </a:p>
        </p:txBody>
      </p:sp>
    </p:spTree>
    <p:extLst>
      <p:ext uri="{BB962C8B-B14F-4D97-AF65-F5344CB8AC3E}">
        <p14:creationId xmlns:p14="http://schemas.microsoft.com/office/powerpoint/2010/main" val="284789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27AB42-4877-44DB-8EBC-F0279E6448B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C3A93B3-55A2-46BA-A6BD-F2AE565255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EEF6EC1-A823-4A33-BA42-95B5C81A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B0D7AC8-35D3-4929-8356-103E9A0FB8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D176F89-30F8-4D24-A81A-0B064E7846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E514277-6F07-4627-A03B-94CB3D5E5E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04408CD-C131-4800-B1DD-85BD2ECC806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latin typeface="Times"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latin typeface="Times"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Times" pitchFamily="18" charset="0"/>
              </a:defRPr>
            </a:lvl1pPr>
          </a:lstStyle>
          <a:p>
            <a:pPr>
              <a:defRPr/>
            </a:pPr>
            <a:fld id="{A7EC3AE8-0624-4630-AF14-D6E188C0D08C}" type="slidenum">
              <a:rPr lang="en-US"/>
              <a:pPr>
                <a:defRPr/>
              </a:pPr>
              <a:t>‹#›</a:t>
            </a:fld>
            <a:endParaRPr lang="en-US"/>
          </a:p>
        </p:txBody>
      </p:sp>
      <p:sp>
        <p:nvSpPr>
          <p:cNvPr id="2055" name="Line 7"/>
          <p:cNvSpPr>
            <a:spLocks noChangeShapeType="1"/>
          </p:cNvSpPr>
          <p:nvPr/>
        </p:nvSpPr>
        <p:spPr bwMode="auto">
          <a:xfrm>
            <a:off x="533400" y="1828800"/>
            <a:ext cx="8001000" cy="0"/>
          </a:xfrm>
          <a:prstGeom prst="line">
            <a:avLst/>
          </a:prstGeom>
          <a:noFill/>
          <a:ln w="50800">
            <a:solidFill>
              <a:srgbClr val="FF0000"/>
            </a:solidFill>
            <a:round/>
            <a:headEnd/>
            <a:tailEnd/>
          </a:ln>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6861" r:id="rId1"/>
    <p:sldLayoutId id="2147486862" r:id="rId2"/>
    <p:sldLayoutId id="2147486863" r:id="rId3"/>
    <p:sldLayoutId id="2147486864" r:id="rId4"/>
    <p:sldLayoutId id="2147486865" r:id="rId5"/>
    <p:sldLayoutId id="2147486866" r:id="rId6"/>
    <p:sldLayoutId id="2147486867" r:id="rId7"/>
    <p:sldLayoutId id="2147486868" r:id="rId8"/>
    <p:sldLayoutId id="2147486869" r:id="rId9"/>
    <p:sldLayoutId id="2147486870" r:id="rId10"/>
    <p:sldLayoutId id="2147486871" r:id="rId11"/>
    <p:sldLayoutId id="2147486872" r:id="rId12"/>
    <p:sldLayoutId id="2147486873" r:id="rId13"/>
    <p:sldLayoutId id="2147486874" r:id="rId14"/>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65000"/>
        <a:buFont typeface="Wingdings" pitchFamily="2" charset="2"/>
        <a:buChar char="v"/>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latin typeface="Times" pitchFamily="18"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latin typeface="Times" pitchFamily="18"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defRPr>
            </a:lvl1pPr>
          </a:lstStyle>
          <a:p>
            <a:fld id="{DB751E42-16EB-AE4F-9F28-3E3E5CE68575}" type="slidenum">
              <a:rPr lang="en-US" smtClean="0">
                <a:ea typeface="ＭＳ Ｐゴシック" charset="0"/>
              </a:rPr>
              <a:pPr/>
              <a:t>‹#›</a:t>
            </a:fld>
            <a:endParaRPr lang="en-US" smtClean="0">
              <a:ea typeface="ＭＳ Ｐゴシック" charset="0"/>
            </a:endParaRPr>
          </a:p>
        </p:txBody>
      </p:sp>
      <p:sp>
        <p:nvSpPr>
          <p:cNvPr id="3079" name="Line 7"/>
          <p:cNvSpPr>
            <a:spLocks noChangeShapeType="1"/>
          </p:cNvSpPr>
          <p:nvPr/>
        </p:nvSpPr>
        <p:spPr bwMode="auto">
          <a:xfrm>
            <a:off x="533400" y="1828800"/>
            <a:ext cx="8001000" cy="0"/>
          </a:xfrm>
          <a:prstGeom prst="line">
            <a:avLst/>
          </a:prstGeom>
          <a:noFill/>
          <a:ln w="50800">
            <a:solidFill>
              <a:srgbClr val="FF0000"/>
            </a:solidFill>
            <a:round/>
            <a:headEnd/>
            <a:tailEnd/>
          </a:ln>
        </p:spPr>
        <p:txBody>
          <a:bodyPr wrap="none" anchor="ctr"/>
          <a:lstStyle/>
          <a:p>
            <a:pPr>
              <a:defRPr/>
            </a:pPr>
            <a:endParaRPr lang="en-US">
              <a:solidFill>
                <a:srgbClr val="FFFFFF"/>
              </a:solidFill>
              <a:ea typeface="ＭＳ Ｐゴシック" charset="0"/>
            </a:endParaRPr>
          </a:p>
        </p:txBody>
      </p:sp>
    </p:spTree>
    <p:extLst>
      <p:ext uri="{BB962C8B-B14F-4D97-AF65-F5344CB8AC3E}">
        <p14:creationId xmlns:p14="http://schemas.microsoft.com/office/powerpoint/2010/main" val="546252720"/>
      </p:ext>
    </p:extLst>
  </p:cSld>
  <p:clrMap bg1="dk2" tx1="lt1" bg2="dk1" tx2="lt2" accent1="accent1" accent2="accent2" accent3="accent3" accent4="accent4" accent5="accent5" accent6="accent6" hlink="hlink" folHlink="folHlink"/>
  <p:sldLayoutIdLst>
    <p:sldLayoutId id="2147486876" r:id="rId1"/>
    <p:sldLayoutId id="2147486877" r:id="rId2"/>
    <p:sldLayoutId id="2147486878" r:id="rId3"/>
    <p:sldLayoutId id="2147486879" r:id="rId4"/>
    <p:sldLayoutId id="2147486880" r:id="rId5"/>
    <p:sldLayoutId id="2147486881" r:id="rId6"/>
    <p:sldLayoutId id="2147486882" r:id="rId7"/>
    <p:sldLayoutId id="2147486883" r:id="rId8"/>
    <p:sldLayoutId id="2147486884" r:id="rId9"/>
    <p:sldLayoutId id="2147486885" r:id="rId10"/>
    <p:sldLayoutId id="2147486886" r:id="rId11"/>
    <p:sldLayoutId id="2147486887" r:id="rId12"/>
    <p:sldLayoutId id="2147486888" r:id="rId13"/>
    <p:sldLayoutId id="2147486889" r:id="rId14"/>
  </p:sldLayoutIdLst>
  <p:txStyles>
    <p:titleStyle>
      <a:lvl1pPr algn="ctr" rtl="0" eaLnBrk="0" fontAlgn="base" hangingPunct="0">
        <a:spcBef>
          <a:spcPct val="0"/>
        </a:spcBef>
        <a:spcAft>
          <a:spcPct val="0"/>
        </a:spcAft>
        <a:defRPr sz="4000">
          <a:solidFill>
            <a:schemeClr val="tx2"/>
          </a:solidFill>
          <a:latin typeface="+mj-lt"/>
          <a:ea typeface="ＭＳ Ｐゴシック" charset="0"/>
          <a:cs typeface="+mj-cs"/>
        </a:defRPr>
      </a:lvl1pPr>
      <a:lvl2pPr algn="ctr" rtl="0" eaLnBrk="0" fontAlgn="base" hangingPunct="0">
        <a:spcBef>
          <a:spcPct val="0"/>
        </a:spcBef>
        <a:spcAft>
          <a:spcPct val="0"/>
        </a:spcAft>
        <a:defRPr sz="4000">
          <a:solidFill>
            <a:schemeClr val="tx2"/>
          </a:solidFill>
          <a:latin typeface="Arial" charset="0"/>
          <a:ea typeface="ＭＳ Ｐゴシック" charset="0"/>
        </a:defRPr>
      </a:lvl2pPr>
      <a:lvl3pPr algn="ctr" rtl="0" eaLnBrk="0" fontAlgn="base" hangingPunct="0">
        <a:spcBef>
          <a:spcPct val="0"/>
        </a:spcBef>
        <a:spcAft>
          <a:spcPct val="0"/>
        </a:spcAft>
        <a:defRPr sz="4000">
          <a:solidFill>
            <a:schemeClr val="tx2"/>
          </a:solidFill>
          <a:latin typeface="Arial" charset="0"/>
          <a:ea typeface="ＭＳ Ｐゴシック" charset="0"/>
        </a:defRPr>
      </a:lvl3pPr>
      <a:lvl4pPr algn="ctr" rtl="0" eaLnBrk="0" fontAlgn="base" hangingPunct="0">
        <a:spcBef>
          <a:spcPct val="0"/>
        </a:spcBef>
        <a:spcAft>
          <a:spcPct val="0"/>
        </a:spcAft>
        <a:defRPr sz="4000">
          <a:solidFill>
            <a:schemeClr val="tx2"/>
          </a:solidFill>
          <a:latin typeface="Arial" charset="0"/>
          <a:ea typeface="ＭＳ Ｐゴシック" charset="0"/>
        </a:defRPr>
      </a:lvl4pPr>
      <a:lvl5pPr algn="ctr" rtl="0" eaLnBrk="0" fontAlgn="base" hangingPunct="0">
        <a:spcBef>
          <a:spcPct val="0"/>
        </a:spcBef>
        <a:spcAft>
          <a:spcPct val="0"/>
        </a:spcAft>
        <a:defRPr sz="4000">
          <a:solidFill>
            <a:schemeClr val="tx2"/>
          </a:solidFill>
          <a:latin typeface="Arial" charset="0"/>
          <a:ea typeface="ＭＳ Ｐゴシック"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65000"/>
        <a:buFont typeface="Wingdings" charset="0"/>
        <a:buChar char="v"/>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153400" cy="1470025"/>
          </a:xfrm>
        </p:spPr>
        <p:txBody>
          <a:bodyPr/>
          <a:lstStyle/>
          <a:p>
            <a:r>
              <a:rPr lang="en-US" sz="3600" dirty="0" smtClean="0">
                <a:solidFill>
                  <a:srgbClr val="FFFF00"/>
                </a:solidFill>
              </a:rPr>
              <a:t>Mentoring Mentors in Scientific Writing</a:t>
            </a:r>
            <a:endParaRPr lang="en-US" sz="3600" dirty="0">
              <a:solidFill>
                <a:srgbClr val="FFFF00"/>
              </a:solidFill>
            </a:endParaRPr>
          </a:p>
        </p:txBody>
      </p:sp>
      <p:sp>
        <p:nvSpPr>
          <p:cNvPr id="3" name="Subtitle 2"/>
          <p:cNvSpPr>
            <a:spLocks noGrp="1"/>
          </p:cNvSpPr>
          <p:nvPr>
            <p:ph type="subTitle" idx="1"/>
          </p:nvPr>
        </p:nvSpPr>
        <p:spPr>
          <a:xfrm>
            <a:off x="228600" y="2209800"/>
            <a:ext cx="5638800" cy="2590800"/>
          </a:xfrm>
        </p:spPr>
        <p:txBody>
          <a:bodyPr/>
          <a:lstStyle/>
          <a:p>
            <a:r>
              <a:rPr lang="en-US" sz="2800" dirty="0" smtClean="0"/>
              <a:t>Jonathan Fuchs, MD, MPH</a:t>
            </a:r>
          </a:p>
          <a:p>
            <a:endParaRPr lang="en-US" sz="2800" dirty="0" smtClean="0"/>
          </a:p>
          <a:p>
            <a:r>
              <a:rPr lang="en-US" sz="2000" dirty="0" smtClean="0"/>
              <a:t>Director, Center for Learning and Innovation</a:t>
            </a:r>
          </a:p>
          <a:p>
            <a:r>
              <a:rPr lang="en-US" sz="2000" dirty="0" smtClean="0"/>
              <a:t>San Francisco Dept. of Public Health</a:t>
            </a:r>
          </a:p>
          <a:p>
            <a:r>
              <a:rPr lang="en-US" sz="2000" dirty="0" smtClean="0"/>
              <a:t>Associate Professor of Medicine, UCSF</a:t>
            </a:r>
          </a:p>
          <a:p>
            <a:r>
              <a:rPr lang="en-US" sz="2000" dirty="0" smtClean="0"/>
              <a:t>Director, UCSF-GIVI CFAR Mentoring Program</a:t>
            </a:r>
          </a:p>
          <a:p>
            <a:endParaRPr lang="en-US" sz="2400" dirty="0" smtClean="0"/>
          </a:p>
          <a:p>
            <a:r>
              <a:rPr lang="en-US" sz="2400" dirty="0" smtClean="0"/>
              <a:t>October </a:t>
            </a:r>
            <a:r>
              <a:rPr lang="en-US" sz="2400" dirty="0"/>
              <a:t>8</a:t>
            </a:r>
            <a:r>
              <a:rPr lang="en-US" sz="2400" dirty="0" smtClean="0"/>
              <a:t>, 2013</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5867400" y="2057400"/>
            <a:ext cx="3067476" cy="3200400"/>
          </a:xfrm>
          <a:prstGeom prst="rect">
            <a:avLst/>
          </a:prstGeom>
        </p:spPr>
      </p:pic>
    </p:spTree>
    <p:extLst>
      <p:ext uri="{BB962C8B-B14F-4D97-AF65-F5344CB8AC3E}">
        <p14:creationId xmlns:p14="http://schemas.microsoft.com/office/powerpoint/2010/main" val="2610504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04800"/>
            <a:ext cx="8534400" cy="1143000"/>
          </a:xfrm>
        </p:spPr>
        <p:txBody>
          <a:bodyPr/>
          <a:lstStyle/>
          <a:p>
            <a:pPr algn="l" eaLnBrk="1" hangingPunct="1"/>
            <a:r>
              <a:rPr lang="en-US" sz="4800" b="1" dirty="0" smtClean="0">
                <a:solidFill>
                  <a:srgbClr val="FFFF00"/>
                </a:solidFill>
                <a:latin typeface="Arial" charset="0"/>
              </a:rPr>
              <a:t>Offer a clear message</a:t>
            </a:r>
            <a:endParaRPr lang="en-US" sz="4800" dirty="0">
              <a:solidFill>
                <a:srgbClr val="FFFF00"/>
              </a:solidFill>
              <a:latin typeface="Arial" charset="0"/>
            </a:endParaRPr>
          </a:p>
        </p:txBody>
      </p:sp>
      <p:sp>
        <p:nvSpPr>
          <p:cNvPr id="52227" name="Rectangle 3"/>
          <p:cNvSpPr>
            <a:spLocks noGrp="1" noChangeArrowheads="1"/>
          </p:cNvSpPr>
          <p:nvPr>
            <p:ph type="body" idx="1"/>
          </p:nvPr>
        </p:nvSpPr>
        <p:spPr>
          <a:xfrm>
            <a:off x="381000" y="1752600"/>
            <a:ext cx="5105400" cy="4800600"/>
          </a:xfrm>
        </p:spPr>
        <p:txBody>
          <a:bodyPr/>
          <a:lstStyle/>
          <a:p>
            <a:pPr eaLnBrk="1" hangingPunct="1">
              <a:lnSpc>
                <a:spcPct val="90000"/>
              </a:lnSpc>
              <a:spcBef>
                <a:spcPts val="1200"/>
              </a:spcBef>
              <a:spcAft>
                <a:spcPts val="1800"/>
              </a:spcAft>
            </a:pPr>
            <a:r>
              <a:rPr lang="en-US" sz="2400" b="1" dirty="0">
                <a:latin typeface="Arial" charset="0"/>
              </a:rPr>
              <a:t>Write to the message, not the topic</a:t>
            </a:r>
          </a:p>
          <a:p>
            <a:pPr eaLnBrk="1" hangingPunct="1">
              <a:lnSpc>
                <a:spcPct val="90000"/>
              </a:lnSpc>
              <a:spcBef>
                <a:spcPts val="1200"/>
              </a:spcBef>
              <a:spcAft>
                <a:spcPts val="1800"/>
              </a:spcAft>
            </a:pPr>
            <a:r>
              <a:rPr lang="en-US" sz="2400" b="1" dirty="0" smtClean="0">
                <a:latin typeface="Arial" charset="0"/>
              </a:rPr>
              <a:t>What is the single </a:t>
            </a:r>
            <a:r>
              <a:rPr lang="en-US" sz="2400" b="1" dirty="0">
                <a:latin typeface="Arial" charset="0"/>
              </a:rPr>
              <a:t>most important finding</a:t>
            </a:r>
          </a:p>
          <a:p>
            <a:pPr eaLnBrk="1" hangingPunct="1">
              <a:lnSpc>
                <a:spcPct val="90000"/>
              </a:lnSpc>
              <a:spcBef>
                <a:spcPts val="1200"/>
              </a:spcBef>
              <a:spcAft>
                <a:spcPts val="1800"/>
              </a:spcAft>
            </a:pPr>
            <a:r>
              <a:rPr lang="en-US" sz="2400" b="1" dirty="0">
                <a:latin typeface="Arial" charset="0"/>
              </a:rPr>
              <a:t>Main study aim or hypothesis</a:t>
            </a:r>
          </a:p>
          <a:p>
            <a:pPr eaLnBrk="1" hangingPunct="1">
              <a:lnSpc>
                <a:spcPct val="90000"/>
              </a:lnSpc>
              <a:spcBef>
                <a:spcPts val="1200"/>
              </a:spcBef>
              <a:spcAft>
                <a:spcPts val="1800"/>
              </a:spcAft>
            </a:pPr>
            <a:r>
              <a:rPr lang="en-US" sz="2400" b="1" dirty="0">
                <a:latin typeface="Arial" charset="0"/>
              </a:rPr>
              <a:t>First sentence of newspaper article on your research</a:t>
            </a:r>
          </a:p>
          <a:p>
            <a:pPr eaLnBrk="1" hangingPunct="1">
              <a:lnSpc>
                <a:spcPct val="90000"/>
              </a:lnSpc>
              <a:spcBef>
                <a:spcPts val="1200"/>
              </a:spcBef>
              <a:spcAft>
                <a:spcPts val="1800"/>
              </a:spcAft>
            </a:pPr>
            <a:r>
              <a:rPr lang="en-US" sz="2400" b="1" dirty="0">
                <a:latin typeface="Arial" charset="0"/>
              </a:rPr>
              <a:t>Elevator test</a:t>
            </a:r>
          </a:p>
        </p:txBody>
      </p:sp>
      <p:pic>
        <p:nvPicPr>
          <p:cNvPr id="4" name="Picture 2" descr="http://danceswithfat.files.wordpress.com/2012/02/crowded-elev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098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521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152400"/>
            <a:ext cx="8382000" cy="1143000"/>
          </a:xfrm>
        </p:spPr>
        <p:txBody>
          <a:bodyPr/>
          <a:lstStyle/>
          <a:p>
            <a:pPr algn="l" eaLnBrk="1" hangingPunct="1"/>
            <a:r>
              <a:rPr lang="en-US" altLang="ja-JP" sz="4400" b="1" smtClean="0">
                <a:solidFill>
                  <a:srgbClr val="FFFF00"/>
                </a:solidFill>
                <a:ea typeface="MS PGothic" pitchFamily="34" charset="-128"/>
              </a:rPr>
              <a:t>Elevator test in 2-3 sentences</a:t>
            </a:r>
            <a:r>
              <a:rPr lang="en-US" altLang="ja-JP" sz="4800" b="1" smtClean="0">
                <a:solidFill>
                  <a:srgbClr val="FFFF00"/>
                </a:solidFill>
                <a:ea typeface="MS PGothic" pitchFamily="34" charset="-128"/>
              </a:rPr>
              <a:t> </a:t>
            </a:r>
            <a:endParaRPr lang="en-US" altLang="ja-JP" sz="4400" smtClean="0">
              <a:solidFill>
                <a:srgbClr val="FFFF00"/>
              </a:solidFill>
              <a:ea typeface="MS PGothic" pitchFamily="34" charset="-128"/>
            </a:endParaRPr>
          </a:p>
        </p:txBody>
      </p:sp>
      <p:sp>
        <p:nvSpPr>
          <p:cNvPr id="128003" name="Rectangle 3"/>
          <p:cNvSpPr>
            <a:spLocks noGrp="1" noChangeArrowheads="1"/>
          </p:cNvSpPr>
          <p:nvPr>
            <p:ph type="body" idx="1"/>
          </p:nvPr>
        </p:nvSpPr>
        <p:spPr>
          <a:xfrm>
            <a:off x="533400" y="1600200"/>
            <a:ext cx="8077200" cy="4800600"/>
          </a:xfrm>
        </p:spPr>
        <p:txBody>
          <a:bodyPr/>
          <a:lstStyle/>
          <a:p>
            <a:pPr marL="514350" indent="-514350" eaLnBrk="1" hangingPunct="1">
              <a:lnSpc>
                <a:spcPct val="80000"/>
              </a:lnSpc>
              <a:spcBef>
                <a:spcPts val="1800"/>
              </a:spcBef>
              <a:spcAft>
                <a:spcPts val="1200"/>
              </a:spcAft>
              <a:buFontTx/>
              <a:buAutoNum type="arabicPeriod"/>
            </a:pPr>
            <a:r>
              <a:rPr lang="en-US" altLang="ja-JP" sz="3600" smtClean="0">
                <a:ea typeface="MS PGothic" pitchFamily="34" charset="-128"/>
              </a:rPr>
              <a:t>Quick study design (how)</a:t>
            </a:r>
            <a:endParaRPr lang="en-US" altLang="ja-JP" sz="2800" smtClean="0">
              <a:ea typeface="MS PGothic" pitchFamily="34" charset="-128"/>
            </a:endParaRPr>
          </a:p>
          <a:p>
            <a:pPr marL="514350" indent="-514350" eaLnBrk="1" hangingPunct="1">
              <a:lnSpc>
                <a:spcPct val="80000"/>
              </a:lnSpc>
              <a:spcBef>
                <a:spcPts val="1800"/>
              </a:spcBef>
              <a:spcAft>
                <a:spcPts val="1200"/>
              </a:spcAft>
              <a:buFontTx/>
              <a:buAutoNum type="arabicPeriod"/>
            </a:pPr>
            <a:r>
              <a:rPr lang="en-US" altLang="ja-JP" sz="3600" smtClean="0">
                <a:ea typeface="MS PGothic" pitchFamily="34" charset="-128"/>
              </a:rPr>
              <a:t>Quick subjects (who)</a:t>
            </a:r>
            <a:r>
              <a:rPr lang="en-US" altLang="ja-JP" sz="2800" smtClean="0">
                <a:ea typeface="MS PGothic" pitchFamily="34" charset="-128"/>
              </a:rPr>
              <a:t>	 </a:t>
            </a:r>
          </a:p>
          <a:p>
            <a:pPr marL="514350" indent="-514350" eaLnBrk="1" hangingPunct="1">
              <a:lnSpc>
                <a:spcPct val="80000"/>
              </a:lnSpc>
              <a:spcBef>
                <a:spcPts val="1800"/>
              </a:spcBef>
              <a:spcAft>
                <a:spcPts val="1200"/>
              </a:spcAft>
              <a:buFontTx/>
              <a:buAutoNum type="arabicPeriod"/>
            </a:pPr>
            <a:r>
              <a:rPr lang="en-US" altLang="ja-JP" sz="3600" smtClean="0">
                <a:ea typeface="MS PGothic" pitchFamily="34" charset="-128"/>
              </a:rPr>
              <a:t>Primary results (what)</a:t>
            </a:r>
            <a:endParaRPr lang="en-US" altLang="ja-JP" sz="3600" smtClean="0">
              <a:solidFill>
                <a:srgbClr val="FF99FF"/>
              </a:solidFill>
              <a:ea typeface="MS PGothic" pitchFamily="34" charset="-128"/>
            </a:endParaRPr>
          </a:p>
          <a:p>
            <a:pPr marL="514350" indent="-514350" eaLnBrk="1" hangingPunct="1">
              <a:lnSpc>
                <a:spcPct val="80000"/>
              </a:lnSpc>
              <a:spcBef>
                <a:spcPts val="1800"/>
              </a:spcBef>
              <a:spcAft>
                <a:spcPts val="1200"/>
              </a:spcAft>
              <a:buFontTx/>
              <a:buAutoNum type="arabicPeriod"/>
            </a:pPr>
            <a:r>
              <a:rPr lang="en-US" altLang="ja-JP" sz="3600" smtClean="0">
                <a:solidFill>
                  <a:srgbClr val="FFCCFF"/>
                </a:solidFill>
                <a:ea typeface="MS PGothic" pitchFamily="34" charset="-128"/>
              </a:rPr>
              <a:t>Relevance, significance of findings</a:t>
            </a:r>
          </a:p>
          <a:p>
            <a:pPr marL="914400" lvl="1" indent="-514350" eaLnBrk="1" hangingPunct="1">
              <a:lnSpc>
                <a:spcPct val="80000"/>
              </a:lnSpc>
              <a:spcBef>
                <a:spcPts val="1800"/>
              </a:spcBef>
              <a:spcAft>
                <a:spcPts val="1200"/>
              </a:spcAft>
            </a:pPr>
            <a:r>
              <a:rPr lang="en-US" altLang="ja-JP" smtClean="0">
                <a:solidFill>
                  <a:srgbClr val="FFCCFF"/>
                </a:solidFill>
                <a:ea typeface="MS PGothic" pitchFamily="34" charset="-128"/>
              </a:rPr>
              <a:t>Why?</a:t>
            </a:r>
          </a:p>
          <a:p>
            <a:pPr marL="914400" lvl="1" indent="-514350" eaLnBrk="1" hangingPunct="1">
              <a:lnSpc>
                <a:spcPct val="80000"/>
              </a:lnSpc>
              <a:spcBef>
                <a:spcPts val="1800"/>
              </a:spcBef>
              <a:spcAft>
                <a:spcPts val="1200"/>
              </a:spcAft>
            </a:pPr>
            <a:r>
              <a:rPr lang="en-US" altLang="ja-JP" smtClean="0">
                <a:solidFill>
                  <a:srgbClr val="FFCCFF"/>
                </a:solidFill>
                <a:ea typeface="MS PGothic" pitchFamily="34" charset="-128"/>
              </a:rPr>
              <a:t>The Message</a:t>
            </a:r>
          </a:p>
          <a:p>
            <a:pPr marL="514350" indent="-514350" eaLnBrk="1" hangingPunct="1">
              <a:lnSpc>
                <a:spcPct val="80000"/>
              </a:lnSpc>
              <a:spcBef>
                <a:spcPts val="1800"/>
              </a:spcBef>
              <a:spcAft>
                <a:spcPts val="1200"/>
              </a:spcAft>
              <a:buFontTx/>
              <a:buAutoNum type="arabicPeriod"/>
            </a:pPr>
            <a:endParaRPr lang="en-US" altLang="ja-JP" sz="2800" smtClean="0">
              <a:solidFill>
                <a:srgbClr val="FFFF00"/>
              </a:solidFill>
              <a:ea typeface="MS PGothic" pitchFamily="34" charset="-128"/>
            </a:endParaRPr>
          </a:p>
          <a:p>
            <a:pPr marL="514350" indent="-514350" eaLnBrk="1" hangingPunct="1">
              <a:lnSpc>
                <a:spcPct val="80000"/>
              </a:lnSpc>
              <a:spcBef>
                <a:spcPts val="1800"/>
              </a:spcBef>
              <a:spcAft>
                <a:spcPts val="1200"/>
              </a:spcAft>
              <a:buFontTx/>
              <a:buNone/>
            </a:pPr>
            <a:endParaRPr lang="en-US" altLang="ja-JP" sz="2800" smtClean="0">
              <a:solidFill>
                <a:srgbClr val="FFFF00"/>
              </a:solidFill>
              <a:ea typeface="MS PGothic" pitchFamily="34" charset="-128"/>
            </a:endParaRPr>
          </a:p>
          <a:p>
            <a:pPr marL="514350" indent="-514350" eaLnBrk="1" hangingPunct="1">
              <a:lnSpc>
                <a:spcPct val="80000"/>
              </a:lnSpc>
              <a:spcBef>
                <a:spcPts val="1800"/>
              </a:spcBef>
              <a:spcAft>
                <a:spcPts val="1200"/>
              </a:spcAft>
              <a:buFontTx/>
              <a:buNone/>
            </a:pPr>
            <a:endParaRPr lang="en-US" altLang="ja-JP" sz="2800" smtClean="0">
              <a:solidFill>
                <a:srgbClr val="FFFF00"/>
              </a:solidFill>
              <a:ea typeface="MS PGothic" pitchFamily="34" charset="-128"/>
            </a:endParaRPr>
          </a:p>
        </p:txBody>
      </p:sp>
    </p:spTree>
    <p:extLst>
      <p:ext uri="{BB962C8B-B14F-4D97-AF65-F5344CB8AC3E}">
        <p14:creationId xmlns:p14="http://schemas.microsoft.com/office/powerpoint/2010/main" val="3762228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7772400" cy="1143000"/>
          </a:xfrm>
        </p:spPr>
        <p:txBody>
          <a:bodyPr/>
          <a:lstStyle/>
          <a:p>
            <a:r>
              <a:rPr lang="en-US" sz="4400" i="1" dirty="0" smtClean="0">
                <a:solidFill>
                  <a:srgbClr val="FFFF00"/>
                </a:solidFill>
              </a:rPr>
              <a:t>Where should I submit?</a:t>
            </a:r>
            <a:endParaRPr lang="en-US" sz="4400" i="1" dirty="0">
              <a:solidFill>
                <a:srgbClr val="FFFF00"/>
              </a:solidFill>
            </a:endParaRPr>
          </a:p>
        </p:txBody>
      </p:sp>
    </p:spTree>
    <p:extLst>
      <p:ext uri="{BB962C8B-B14F-4D97-AF65-F5344CB8AC3E}">
        <p14:creationId xmlns:p14="http://schemas.microsoft.com/office/powerpoint/2010/main" val="4192277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ctrTitle"/>
          </p:nvPr>
        </p:nvSpPr>
        <p:spPr>
          <a:xfrm>
            <a:off x="457200" y="76200"/>
            <a:ext cx="8458200" cy="1143000"/>
          </a:xfrm>
        </p:spPr>
        <p:txBody>
          <a:bodyPr/>
          <a:lstStyle/>
          <a:p>
            <a:pPr algn="l" eaLnBrk="1" hangingPunct="1"/>
            <a:r>
              <a:rPr lang="en-US" sz="3600" b="1" dirty="0" smtClean="0">
                <a:solidFill>
                  <a:srgbClr val="FFFF00"/>
                </a:solidFill>
                <a:ea typeface="ＭＳ Ｐゴシック" charset="-128"/>
              </a:rPr>
              <a:t>Choosing a journal using your title and/or abstract</a:t>
            </a:r>
          </a:p>
        </p:txBody>
      </p:sp>
      <p:sp>
        <p:nvSpPr>
          <p:cNvPr id="3" name="Rectangle 2"/>
          <p:cNvSpPr>
            <a:spLocks noChangeArrowheads="1"/>
          </p:cNvSpPr>
          <p:nvPr/>
        </p:nvSpPr>
        <p:spPr bwMode="auto">
          <a:xfrm>
            <a:off x="533400" y="1981200"/>
            <a:ext cx="7543800" cy="646113"/>
          </a:xfrm>
          <a:prstGeom prst="rect">
            <a:avLst/>
          </a:prstGeom>
          <a:noFill/>
          <a:ln w="9525">
            <a:noFill/>
            <a:miter lim="800000"/>
            <a:headEnd/>
            <a:tailEnd/>
          </a:ln>
        </p:spPr>
        <p:txBody>
          <a:bodyPr>
            <a:spAutoFit/>
          </a:bodyPr>
          <a:lstStyle/>
          <a:p>
            <a:r>
              <a:rPr lang="en-US" sz="3600"/>
              <a:t>http://www.biosemantics.org/jane/</a:t>
            </a:r>
          </a:p>
        </p:txBody>
      </p:sp>
      <p:sp>
        <p:nvSpPr>
          <p:cNvPr id="4" name="TextBox 3"/>
          <p:cNvSpPr txBox="1">
            <a:spLocks noChangeArrowheads="1"/>
          </p:cNvSpPr>
          <p:nvPr/>
        </p:nvSpPr>
        <p:spPr bwMode="auto">
          <a:xfrm>
            <a:off x="533400" y="1182688"/>
            <a:ext cx="2590800" cy="646112"/>
          </a:xfrm>
          <a:prstGeom prst="rect">
            <a:avLst/>
          </a:prstGeom>
          <a:noFill/>
          <a:ln w="9525">
            <a:noFill/>
            <a:miter lim="800000"/>
            <a:headEnd/>
            <a:tailEnd/>
          </a:ln>
        </p:spPr>
        <p:txBody>
          <a:bodyPr>
            <a:spAutoFit/>
          </a:bodyPr>
          <a:lstStyle/>
          <a:p>
            <a:r>
              <a:rPr lang="en-US" sz="3600"/>
              <a:t>Ask JANE!</a:t>
            </a:r>
          </a:p>
        </p:txBody>
      </p:sp>
      <p:pic>
        <p:nvPicPr>
          <p:cNvPr id="512002" name="Picture 2"/>
          <p:cNvPicPr>
            <a:picLocks noChangeAspect="1" noChangeArrowheads="1"/>
          </p:cNvPicPr>
          <p:nvPr/>
        </p:nvPicPr>
        <p:blipFill>
          <a:blip r:embed="rId2" cstate="print"/>
          <a:srcRect/>
          <a:stretch>
            <a:fillRect/>
          </a:stretch>
        </p:blipFill>
        <p:spPr bwMode="auto">
          <a:xfrm>
            <a:off x="3429000" y="2716213"/>
            <a:ext cx="5715000" cy="4141787"/>
          </a:xfrm>
          <a:prstGeom prst="rect">
            <a:avLst/>
          </a:prstGeom>
          <a:noFill/>
          <a:ln w="9525">
            <a:noFill/>
            <a:miter lim="800000"/>
            <a:headEnd/>
            <a:tailEnd/>
          </a:ln>
        </p:spPr>
      </p:pic>
    </p:spTree>
    <p:extLst>
      <p:ext uri="{BB962C8B-B14F-4D97-AF65-F5344CB8AC3E}">
        <p14:creationId xmlns:p14="http://schemas.microsoft.com/office/powerpoint/2010/main" val="1897043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228600"/>
            <a:ext cx="8077200" cy="1143000"/>
          </a:xfrm>
        </p:spPr>
        <p:txBody>
          <a:bodyPr/>
          <a:lstStyle/>
          <a:p>
            <a:pPr eaLnBrk="1" hangingPunct="1"/>
            <a:r>
              <a:rPr lang="pt-BR" sz="4400" b="1" dirty="0" err="1" smtClean="0"/>
              <a:t>Choosing</a:t>
            </a:r>
            <a:r>
              <a:rPr lang="pt-BR" sz="4400" b="1" dirty="0" smtClean="0"/>
              <a:t> a </a:t>
            </a:r>
            <a:r>
              <a:rPr lang="pt-BR" sz="4400" b="1" dirty="0" err="1" smtClean="0"/>
              <a:t>Scientific</a:t>
            </a:r>
            <a:r>
              <a:rPr lang="pt-BR" sz="4400" b="1" dirty="0" smtClean="0"/>
              <a:t> </a:t>
            </a:r>
            <a:r>
              <a:rPr lang="pt-BR" sz="4400" b="1" dirty="0" err="1" smtClean="0"/>
              <a:t>Journal</a:t>
            </a:r>
            <a:endParaRPr lang="pt-BR" sz="4400" b="1" dirty="0" smtClean="0"/>
          </a:p>
        </p:txBody>
      </p:sp>
      <p:sp>
        <p:nvSpPr>
          <p:cNvPr id="248835" name="Rectangle 3"/>
          <p:cNvSpPr>
            <a:spLocks noGrp="1" noChangeArrowheads="1"/>
          </p:cNvSpPr>
          <p:nvPr>
            <p:ph type="body" idx="1"/>
          </p:nvPr>
        </p:nvSpPr>
        <p:spPr>
          <a:xfrm>
            <a:off x="457200" y="1447800"/>
            <a:ext cx="8458200" cy="5105400"/>
          </a:xfrm>
        </p:spPr>
        <p:txBody>
          <a:bodyPr/>
          <a:lstStyle/>
          <a:p>
            <a:pPr eaLnBrk="1" hangingPunct="1"/>
            <a:r>
              <a:rPr lang="en-US" sz="2800" dirty="0" smtClean="0"/>
              <a:t>Logistical considerations</a:t>
            </a:r>
          </a:p>
          <a:p>
            <a:pPr eaLnBrk="1" hangingPunct="1"/>
            <a:r>
              <a:rPr lang="en-US" sz="2800" dirty="0" smtClean="0"/>
              <a:t>Check word count, length requirements, style guide</a:t>
            </a:r>
          </a:p>
          <a:p>
            <a:pPr lvl="1" eaLnBrk="1" hangingPunct="1"/>
            <a:r>
              <a:rPr lang="en-US" sz="2400" dirty="0" smtClean="0"/>
              <a:t>Full article of original research</a:t>
            </a:r>
          </a:p>
          <a:p>
            <a:pPr lvl="1" eaLnBrk="1" hangingPunct="1"/>
            <a:r>
              <a:rPr lang="en-US" sz="2400" dirty="0" smtClean="0"/>
              <a:t>Brief</a:t>
            </a:r>
          </a:p>
          <a:p>
            <a:pPr lvl="1" eaLnBrk="1" hangingPunct="1"/>
            <a:r>
              <a:rPr lang="en-US" sz="2400" dirty="0" smtClean="0"/>
              <a:t>Data letter</a:t>
            </a:r>
          </a:p>
          <a:p>
            <a:pPr lvl="1" eaLnBrk="1" hangingPunct="1"/>
            <a:r>
              <a:rPr lang="en-US" sz="2400" dirty="0" smtClean="0"/>
              <a:t>Letter to the editor</a:t>
            </a:r>
          </a:p>
          <a:p>
            <a:pPr eaLnBrk="1" hangingPunct="1"/>
            <a:r>
              <a:rPr lang="en-US" sz="2800" dirty="0" smtClean="0"/>
              <a:t>Timing to share your results with the world</a:t>
            </a:r>
          </a:p>
          <a:p>
            <a:pPr eaLnBrk="1" hangingPunct="1"/>
            <a:r>
              <a:rPr lang="en-US" sz="2800" dirty="0" smtClean="0"/>
              <a:t>Prestige (aim high and go lower, or sure thing?)</a:t>
            </a:r>
          </a:p>
          <a:p>
            <a:pPr eaLnBrk="1" hangingPunct="1"/>
            <a:r>
              <a:rPr lang="en-US" sz="2800" dirty="0" smtClean="0"/>
              <a:t>Open access (</a:t>
            </a:r>
            <a:r>
              <a:rPr lang="en-US" sz="2800" dirty="0" err="1" smtClean="0"/>
              <a:t>PloS</a:t>
            </a:r>
            <a:r>
              <a:rPr lang="en-US" sz="2800" dirty="0" smtClean="0"/>
              <a:t>)</a:t>
            </a:r>
            <a:endParaRPr lang="pt-BR" sz="2800" dirty="0" smtClean="0"/>
          </a:p>
        </p:txBody>
      </p:sp>
    </p:spTree>
    <p:extLst>
      <p:ext uri="{BB962C8B-B14F-4D97-AF65-F5344CB8AC3E}">
        <p14:creationId xmlns:p14="http://schemas.microsoft.com/office/powerpoint/2010/main" val="3837541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77863" y="487363"/>
            <a:ext cx="7772400" cy="701675"/>
          </a:xfrm>
        </p:spPr>
        <p:txBody>
          <a:bodyPr/>
          <a:lstStyle/>
          <a:p>
            <a:pPr eaLnBrk="1" hangingPunct="1">
              <a:defRPr/>
            </a:pPr>
            <a:r>
              <a:rPr lang="es-MX" sz="4400" b="1" smtClean="0">
                <a:solidFill>
                  <a:srgbClr val="FFCC00"/>
                </a:solidFill>
                <a:effectLst>
                  <a:outerShdw blurRad="38100" dist="38100" dir="2700000" algn="tl">
                    <a:srgbClr val="000000"/>
                  </a:outerShdw>
                </a:effectLst>
              </a:rPr>
              <a:t>IMPACT FACTOR</a:t>
            </a:r>
            <a:endParaRPr lang="es-ES" sz="4400" b="1" smtClean="0">
              <a:solidFill>
                <a:srgbClr val="FFCC00"/>
              </a:solidFill>
              <a:effectLst>
                <a:outerShdw blurRad="38100" dist="38100" dir="2700000" algn="tl">
                  <a:srgbClr val="000000"/>
                </a:outerShdw>
              </a:effectLst>
            </a:endParaRPr>
          </a:p>
        </p:txBody>
      </p:sp>
      <p:sp>
        <p:nvSpPr>
          <p:cNvPr id="250883" name="Rectangle 3"/>
          <p:cNvSpPr>
            <a:spLocks noGrp="1" noChangeArrowheads="1"/>
          </p:cNvSpPr>
          <p:nvPr>
            <p:ph type="body" idx="1"/>
          </p:nvPr>
        </p:nvSpPr>
        <p:spPr>
          <a:xfrm>
            <a:off x="381000" y="1676400"/>
            <a:ext cx="8229600" cy="4572000"/>
          </a:xfrm>
        </p:spPr>
        <p:txBody>
          <a:bodyPr/>
          <a:lstStyle/>
          <a:p>
            <a:pPr eaLnBrk="1" hangingPunct="1">
              <a:lnSpc>
                <a:spcPct val="90000"/>
              </a:lnSpc>
              <a:buClr>
                <a:srgbClr val="FF0000"/>
              </a:buClr>
              <a:buFont typeface="Wingdings" pitchFamily="2" charset="2"/>
              <a:buNone/>
            </a:pPr>
            <a:r>
              <a:rPr lang="es-MX" b="1" smtClean="0"/>
              <a:t>Counting references to rank the use of scientific journals.</a:t>
            </a:r>
          </a:p>
          <a:p>
            <a:pPr eaLnBrk="1" hangingPunct="1">
              <a:lnSpc>
                <a:spcPct val="90000"/>
              </a:lnSpc>
              <a:buClr>
                <a:srgbClr val="FF0000"/>
              </a:buClr>
              <a:buFont typeface="Wingdings" pitchFamily="2" charset="2"/>
              <a:buNone/>
            </a:pPr>
            <a:endParaRPr lang="es-MX" b="1" smtClean="0"/>
          </a:p>
          <a:p>
            <a:pPr eaLnBrk="1" hangingPunct="1">
              <a:lnSpc>
                <a:spcPct val="90000"/>
              </a:lnSpc>
              <a:buClr>
                <a:srgbClr val="FF0000"/>
              </a:buClr>
              <a:buFontTx/>
              <a:buNone/>
            </a:pPr>
            <a:r>
              <a:rPr lang="es-MX" b="1" smtClean="0"/>
              <a:t>The “impact factor ratio” is calculated as the number of citations in 1 year for all articles divided by the number of articles published in the journal in the last two years.</a:t>
            </a:r>
          </a:p>
        </p:txBody>
      </p:sp>
    </p:spTree>
    <p:extLst>
      <p:ext uri="{BB962C8B-B14F-4D97-AF65-F5344CB8AC3E}">
        <p14:creationId xmlns:p14="http://schemas.microsoft.com/office/powerpoint/2010/main" val="1395442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descr="Picture"/>
          <p:cNvPicPr>
            <a:picLocks noChangeAspect="1" noChangeArrowheads="1"/>
          </p:cNvPicPr>
          <p:nvPr/>
        </p:nvPicPr>
        <p:blipFill>
          <a:blip r:embed="rId2" cstate="print"/>
          <a:srcRect/>
          <a:stretch>
            <a:fillRect/>
          </a:stretch>
        </p:blipFill>
        <p:spPr bwMode="auto">
          <a:xfrm>
            <a:off x="1676400" y="76200"/>
            <a:ext cx="2532063" cy="6704013"/>
          </a:xfrm>
          <a:prstGeom prst="rect">
            <a:avLst/>
          </a:prstGeom>
          <a:noFill/>
          <a:ln w="9525">
            <a:noFill/>
            <a:miter lim="800000"/>
            <a:headEnd/>
            <a:tailEnd/>
          </a:ln>
        </p:spPr>
      </p:pic>
      <p:pic>
        <p:nvPicPr>
          <p:cNvPr id="251907" name="Picture 4" descr="Picture"/>
          <p:cNvPicPr>
            <a:picLocks noChangeAspect="1" noChangeArrowheads="1"/>
          </p:cNvPicPr>
          <p:nvPr/>
        </p:nvPicPr>
        <p:blipFill>
          <a:blip r:embed="rId3" cstate="print"/>
          <a:srcRect/>
          <a:stretch>
            <a:fillRect/>
          </a:stretch>
        </p:blipFill>
        <p:spPr bwMode="auto">
          <a:xfrm>
            <a:off x="6451600" y="76200"/>
            <a:ext cx="2616200" cy="6705600"/>
          </a:xfrm>
          <a:prstGeom prst="rect">
            <a:avLst/>
          </a:prstGeom>
          <a:noFill/>
          <a:ln w="9525">
            <a:noFill/>
            <a:miter lim="800000"/>
            <a:headEnd/>
            <a:tailEnd/>
          </a:ln>
        </p:spPr>
      </p:pic>
      <p:sp>
        <p:nvSpPr>
          <p:cNvPr id="251908" name="TextBox 3"/>
          <p:cNvSpPr txBox="1">
            <a:spLocks noChangeArrowheads="1"/>
          </p:cNvSpPr>
          <p:nvPr/>
        </p:nvSpPr>
        <p:spPr bwMode="auto">
          <a:xfrm>
            <a:off x="152400" y="457200"/>
            <a:ext cx="1524000" cy="1200150"/>
          </a:xfrm>
          <a:prstGeom prst="rect">
            <a:avLst/>
          </a:prstGeom>
          <a:noFill/>
          <a:ln w="9525">
            <a:noFill/>
            <a:miter lim="800000"/>
            <a:headEnd/>
            <a:tailEnd/>
          </a:ln>
        </p:spPr>
        <p:txBody>
          <a:bodyPr>
            <a:spAutoFit/>
          </a:bodyPr>
          <a:lstStyle/>
          <a:p>
            <a:r>
              <a:rPr lang="en-US"/>
              <a:t>2012 General Medicine</a:t>
            </a:r>
          </a:p>
        </p:txBody>
      </p:sp>
      <p:sp>
        <p:nvSpPr>
          <p:cNvPr id="251909" name="TextBox 4"/>
          <p:cNvSpPr txBox="1">
            <a:spLocks noChangeArrowheads="1"/>
          </p:cNvSpPr>
          <p:nvPr/>
        </p:nvSpPr>
        <p:spPr bwMode="auto">
          <a:xfrm>
            <a:off x="4724400" y="457200"/>
            <a:ext cx="1524000" cy="1200150"/>
          </a:xfrm>
          <a:prstGeom prst="rect">
            <a:avLst/>
          </a:prstGeom>
          <a:noFill/>
          <a:ln w="9525">
            <a:noFill/>
            <a:miter lim="800000"/>
            <a:headEnd/>
            <a:tailEnd/>
          </a:ln>
        </p:spPr>
        <p:txBody>
          <a:bodyPr>
            <a:spAutoFit/>
          </a:bodyPr>
          <a:lstStyle/>
          <a:p>
            <a:r>
              <a:rPr lang="en-US"/>
              <a:t>2012 Infectious Diseases</a:t>
            </a:r>
          </a:p>
        </p:txBody>
      </p:sp>
    </p:spTree>
    <p:extLst>
      <p:ext uri="{BB962C8B-B14F-4D97-AF65-F5344CB8AC3E}">
        <p14:creationId xmlns:p14="http://schemas.microsoft.com/office/powerpoint/2010/main" val="1402934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228600"/>
            <a:ext cx="8077200" cy="1143000"/>
          </a:xfrm>
        </p:spPr>
        <p:txBody>
          <a:bodyPr/>
          <a:lstStyle/>
          <a:p>
            <a:pPr eaLnBrk="1" hangingPunct="1"/>
            <a:r>
              <a:rPr lang="pt-BR" b="1" dirty="0" err="1" smtClean="0"/>
              <a:t>Choosing</a:t>
            </a:r>
            <a:r>
              <a:rPr lang="pt-BR" b="1" dirty="0" smtClean="0"/>
              <a:t> a </a:t>
            </a:r>
            <a:r>
              <a:rPr lang="pt-BR" b="1" dirty="0" err="1" smtClean="0"/>
              <a:t>Scientific</a:t>
            </a:r>
            <a:r>
              <a:rPr lang="pt-BR" b="1" dirty="0" smtClean="0"/>
              <a:t> </a:t>
            </a:r>
            <a:r>
              <a:rPr lang="pt-BR" b="1" dirty="0" err="1" smtClean="0"/>
              <a:t>Journal</a:t>
            </a:r>
            <a:r>
              <a:rPr lang="pt-BR" b="1" dirty="0" smtClean="0"/>
              <a:t>: </a:t>
            </a:r>
            <a:r>
              <a:rPr lang="pt-BR" b="1" dirty="0" err="1" smtClean="0"/>
              <a:t>Other</a:t>
            </a:r>
            <a:r>
              <a:rPr lang="pt-BR" b="1" dirty="0" smtClean="0"/>
              <a:t> </a:t>
            </a:r>
            <a:r>
              <a:rPr lang="pt-BR" b="1" dirty="0" err="1" smtClean="0"/>
              <a:t>Messages</a:t>
            </a:r>
            <a:endParaRPr lang="pt-BR" b="1" dirty="0" smtClean="0"/>
          </a:p>
        </p:txBody>
      </p:sp>
      <p:sp>
        <p:nvSpPr>
          <p:cNvPr id="256003" name="Rectangle 3"/>
          <p:cNvSpPr>
            <a:spLocks noGrp="1" noChangeArrowheads="1"/>
          </p:cNvSpPr>
          <p:nvPr>
            <p:ph type="body" idx="1"/>
          </p:nvPr>
        </p:nvSpPr>
        <p:spPr>
          <a:xfrm>
            <a:off x="457200" y="1905000"/>
            <a:ext cx="8458200" cy="4648200"/>
          </a:xfrm>
        </p:spPr>
        <p:txBody>
          <a:bodyPr/>
          <a:lstStyle/>
          <a:p>
            <a:pPr eaLnBrk="1" hangingPunct="1"/>
            <a:r>
              <a:rPr lang="en-US" dirty="0" smtClean="0"/>
              <a:t>Guiding principle: Use </a:t>
            </a:r>
            <a:r>
              <a:rPr lang="en-US" i="1" dirty="0" smtClean="0"/>
              <a:t>any</a:t>
            </a:r>
            <a:r>
              <a:rPr lang="en-US" dirty="0" smtClean="0"/>
              <a:t> angle to get accepted</a:t>
            </a:r>
          </a:p>
          <a:p>
            <a:pPr eaLnBrk="1" hangingPunct="1"/>
            <a:r>
              <a:rPr lang="en-US" dirty="0" smtClean="0"/>
              <a:t>Consider sponsored supplement: </a:t>
            </a:r>
            <a:r>
              <a:rPr lang="en-US" i="1" dirty="0" smtClean="0"/>
              <a:t>AIDS</a:t>
            </a:r>
          </a:p>
          <a:p>
            <a:pPr eaLnBrk="1" hangingPunct="1"/>
            <a:r>
              <a:rPr lang="en-US" dirty="0" smtClean="0"/>
              <a:t>Editor seems to understand your work (they “get it”)</a:t>
            </a:r>
          </a:p>
          <a:p>
            <a:pPr eaLnBrk="1" hangingPunct="1"/>
            <a:r>
              <a:rPr lang="en-US" dirty="0" smtClean="0"/>
              <a:t>Luck!</a:t>
            </a:r>
          </a:p>
          <a:p>
            <a:pPr eaLnBrk="1" hangingPunct="1"/>
            <a:r>
              <a:rPr lang="en-US" dirty="0" smtClean="0"/>
              <a:t>Persevere – try another journal</a:t>
            </a:r>
            <a:endParaRPr lang="pt-BR" dirty="0" smtClean="0"/>
          </a:p>
        </p:txBody>
      </p:sp>
    </p:spTree>
    <p:extLst>
      <p:ext uri="{BB962C8B-B14F-4D97-AF65-F5344CB8AC3E}">
        <p14:creationId xmlns:p14="http://schemas.microsoft.com/office/powerpoint/2010/main" val="2801697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The 5 </a:t>
            </a:r>
            <a:r>
              <a:rPr lang="en-US" sz="3600" b="1" dirty="0" err="1" smtClean="0"/>
              <a:t>Ws</a:t>
            </a:r>
            <a:r>
              <a:rPr lang="en-US" sz="3600" b="1" dirty="0" smtClean="0"/>
              <a:t> (and an H) in mentoring others in paper-writing</a:t>
            </a:r>
            <a:endParaRPr lang="en-US" sz="3600" b="1" dirty="0"/>
          </a:p>
        </p:txBody>
      </p:sp>
      <p:sp>
        <p:nvSpPr>
          <p:cNvPr id="3" name="Content Placeholder 2"/>
          <p:cNvSpPr>
            <a:spLocks noGrp="1"/>
          </p:cNvSpPr>
          <p:nvPr>
            <p:ph idx="1"/>
          </p:nvPr>
        </p:nvSpPr>
        <p:spPr/>
        <p:txBody>
          <a:bodyPr/>
          <a:lstStyle/>
          <a:p>
            <a:r>
              <a:rPr lang="en-US" sz="2400" dirty="0" smtClean="0">
                <a:solidFill>
                  <a:schemeClr val="accent3"/>
                </a:solidFill>
              </a:rPr>
              <a:t>Why we publish</a:t>
            </a:r>
          </a:p>
          <a:p>
            <a:r>
              <a:rPr lang="en-US" sz="2400" dirty="0" smtClean="0">
                <a:solidFill>
                  <a:schemeClr val="accent4">
                    <a:lumMod val="90000"/>
                  </a:schemeClr>
                </a:solidFill>
              </a:rPr>
              <a:t>Where to publish</a:t>
            </a:r>
            <a:endParaRPr lang="en-US" sz="2400" dirty="0">
              <a:solidFill>
                <a:schemeClr val="accent4">
                  <a:lumMod val="90000"/>
                </a:schemeClr>
              </a:solidFill>
            </a:endParaRPr>
          </a:p>
          <a:p>
            <a:pPr lvl="1"/>
            <a:r>
              <a:rPr lang="en-US" sz="2000" dirty="0" smtClean="0">
                <a:solidFill>
                  <a:schemeClr val="accent4">
                    <a:lumMod val="90000"/>
                  </a:schemeClr>
                </a:solidFill>
              </a:rPr>
              <a:t>Journal selection</a:t>
            </a:r>
          </a:p>
          <a:p>
            <a:r>
              <a:rPr lang="en-US" sz="2400" dirty="0" smtClean="0">
                <a:solidFill>
                  <a:srgbClr val="FFFF00"/>
                </a:solidFill>
              </a:rPr>
              <a:t>Who</a:t>
            </a:r>
            <a:r>
              <a:rPr lang="en-US" sz="2400" dirty="0" smtClean="0"/>
              <a:t> (or with whom) to publish</a:t>
            </a:r>
            <a:endParaRPr lang="en-US" sz="2400" dirty="0"/>
          </a:p>
          <a:p>
            <a:pPr lvl="1"/>
            <a:r>
              <a:rPr lang="en-US" sz="2000" dirty="0" smtClean="0"/>
              <a:t>Authorship</a:t>
            </a:r>
          </a:p>
          <a:p>
            <a:r>
              <a:rPr lang="en-US" sz="2400" dirty="0" smtClean="0">
                <a:solidFill>
                  <a:srgbClr val="FFFF00"/>
                </a:solidFill>
              </a:rPr>
              <a:t>What</a:t>
            </a:r>
            <a:r>
              <a:rPr lang="en-US" sz="2400" dirty="0" smtClean="0"/>
              <a:t> is the structure for the article</a:t>
            </a:r>
          </a:p>
          <a:p>
            <a:pPr lvl="1"/>
            <a:r>
              <a:rPr lang="en-US" sz="2000" dirty="0" smtClean="0"/>
              <a:t>Framework for paper writing</a:t>
            </a:r>
          </a:p>
          <a:p>
            <a:r>
              <a:rPr lang="en-US" sz="2400" dirty="0" smtClean="0">
                <a:solidFill>
                  <a:srgbClr val="FFFF00"/>
                </a:solidFill>
              </a:rPr>
              <a:t>When</a:t>
            </a:r>
            <a:r>
              <a:rPr lang="en-US" sz="2400" dirty="0" smtClean="0"/>
              <a:t> to write</a:t>
            </a:r>
          </a:p>
          <a:p>
            <a:pPr lvl="1"/>
            <a:r>
              <a:rPr lang="en-US" sz="2000" dirty="0" smtClean="0"/>
              <a:t>Timelines and getting to the end</a:t>
            </a:r>
          </a:p>
          <a:p>
            <a:r>
              <a:rPr lang="en-US" sz="2400" dirty="0" smtClean="0">
                <a:solidFill>
                  <a:srgbClr val="FFFF00"/>
                </a:solidFill>
              </a:rPr>
              <a:t>How</a:t>
            </a:r>
            <a:r>
              <a:rPr lang="en-US" sz="2400" dirty="0" smtClean="0"/>
              <a:t> to communicate</a:t>
            </a:r>
          </a:p>
          <a:p>
            <a:pPr lvl="1"/>
            <a:r>
              <a:rPr lang="en-US" sz="2000" dirty="0" smtClean="0"/>
              <a:t>With co-authors, with the journal </a:t>
            </a:r>
          </a:p>
          <a:p>
            <a:endParaRPr lang="en-US" dirty="0" smtClean="0"/>
          </a:p>
          <a:p>
            <a:endParaRPr lang="en-US" dirty="0"/>
          </a:p>
        </p:txBody>
      </p:sp>
    </p:spTree>
    <p:extLst>
      <p:ext uri="{BB962C8B-B14F-4D97-AF65-F5344CB8AC3E}">
        <p14:creationId xmlns:p14="http://schemas.microsoft.com/office/powerpoint/2010/main" val="3990693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228600"/>
            <a:ext cx="7772400" cy="838200"/>
          </a:xfrm>
        </p:spPr>
        <p:txBody>
          <a:bodyPr/>
          <a:lstStyle/>
          <a:p>
            <a:pPr eaLnBrk="1" hangingPunct="1"/>
            <a:r>
              <a:rPr lang="en-US" sz="5400" b="1" dirty="0" smtClean="0">
                <a:solidFill>
                  <a:srgbClr val="FFFF66"/>
                </a:solidFill>
              </a:rPr>
              <a:t>Authorship</a:t>
            </a:r>
            <a:endParaRPr lang="en-US" sz="4800" dirty="0" smtClean="0">
              <a:solidFill>
                <a:srgbClr val="FFFF66"/>
              </a:solidFill>
            </a:endParaRPr>
          </a:p>
        </p:txBody>
      </p:sp>
      <p:sp>
        <p:nvSpPr>
          <p:cNvPr id="65539" name="Rectangle 3"/>
          <p:cNvSpPr>
            <a:spLocks noGrp="1" noChangeArrowheads="1"/>
          </p:cNvSpPr>
          <p:nvPr>
            <p:ph type="body" idx="1"/>
          </p:nvPr>
        </p:nvSpPr>
        <p:spPr>
          <a:xfrm>
            <a:off x="457200" y="1447800"/>
            <a:ext cx="7848600" cy="4419600"/>
          </a:xfrm>
        </p:spPr>
        <p:txBody>
          <a:bodyPr/>
          <a:lstStyle/>
          <a:p>
            <a:pPr eaLnBrk="1" hangingPunct="1"/>
            <a:r>
              <a:rPr lang="en-US" sz="4000" b="1" smtClean="0"/>
              <a:t>The “currency” of research</a:t>
            </a:r>
          </a:p>
          <a:p>
            <a:pPr eaLnBrk="1" hangingPunct="1"/>
            <a:r>
              <a:rPr lang="en-US" sz="4000" b="1" smtClean="0"/>
              <a:t>But, a source of hurt feelings</a:t>
            </a:r>
          </a:p>
          <a:p>
            <a:pPr lvl="1" eaLnBrk="1" hangingPunct="1"/>
            <a:r>
              <a:rPr lang="en-US" smtClean="0"/>
              <a:t>Recognition of collaborators</a:t>
            </a:r>
          </a:p>
          <a:p>
            <a:pPr lvl="1" eaLnBrk="1" hangingPunct="1"/>
            <a:r>
              <a:rPr lang="en-US" smtClean="0"/>
              <a:t>Cultural differences</a:t>
            </a:r>
          </a:p>
        </p:txBody>
      </p:sp>
      <p:pic>
        <p:nvPicPr>
          <p:cNvPr id="65540" name="Picture 5" descr="http://www.almostsavvy.com/wp-content/uploads/2010/09/hurt-feelings-crying.jpg"/>
          <p:cNvPicPr>
            <a:picLocks noChangeAspect="1" noChangeArrowheads="1"/>
          </p:cNvPicPr>
          <p:nvPr/>
        </p:nvPicPr>
        <p:blipFill>
          <a:blip r:embed="rId3" cstate="print"/>
          <a:srcRect/>
          <a:stretch>
            <a:fillRect/>
          </a:stretch>
        </p:blipFill>
        <p:spPr bwMode="auto">
          <a:xfrm>
            <a:off x="6096000" y="3162300"/>
            <a:ext cx="2895600" cy="3619500"/>
          </a:xfrm>
          <a:prstGeom prst="rect">
            <a:avLst/>
          </a:prstGeom>
          <a:noFill/>
          <a:ln w="9525">
            <a:noFill/>
            <a:miter lim="800000"/>
            <a:headEnd/>
            <a:tailEnd/>
          </a:ln>
        </p:spPr>
      </p:pic>
    </p:spTree>
    <p:extLst>
      <p:ext uri="{BB962C8B-B14F-4D97-AF65-F5344CB8AC3E}">
        <p14:creationId xmlns:p14="http://schemas.microsoft.com/office/powerpoint/2010/main" val="3733943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772400" cy="5638800"/>
          </a:xfrm>
        </p:spPr>
        <p:txBody>
          <a:bodyPr/>
          <a:lstStyle/>
          <a:p>
            <a:r>
              <a:rPr lang="en-US" sz="2000" dirty="0" smtClean="0"/>
              <a:t>You are mentoring a new junior faculty member and are meeting her during one of your regularly scheduled one-on-one meetings.  </a:t>
            </a:r>
          </a:p>
          <a:p>
            <a:r>
              <a:rPr lang="en-US" sz="2000" dirty="0" smtClean="0"/>
              <a:t>She has been working with a post-doctoral fellow over the past 6 months on a secondary analysis from a prospective cohort study of HIV-infected individuals seen at your local clinic. The analysis is exploring correlates of non-adherence to antiretroviral therapy.  </a:t>
            </a:r>
          </a:p>
          <a:p>
            <a:r>
              <a:rPr lang="en-US" sz="2000" dirty="0" smtClean="0"/>
              <a:t>Your mentee has first-authored several papers, but hasn’t been in the position to mentor others who’ve had to write their first paper.  While she has her own approach to writing, she isn’t sure her approach is the best one to impart to her fellow, and wants to know your secrets/pearls to getting papers published.</a:t>
            </a:r>
            <a:endParaRPr lang="en-US" sz="2000" dirty="0"/>
          </a:p>
          <a:p>
            <a:pPr marL="0" indent="0">
              <a:buNone/>
            </a:pPr>
            <a:endParaRPr lang="en-US" sz="2000" dirty="0"/>
          </a:p>
          <a:p>
            <a:pPr marL="0" indent="0">
              <a:buNone/>
            </a:pPr>
            <a:r>
              <a:rPr lang="en-US" sz="2400" dirty="0" smtClean="0"/>
              <a:t>What wisdom would you like to share with your junior faculty mentee?</a:t>
            </a:r>
          </a:p>
        </p:txBody>
      </p:sp>
    </p:spTree>
    <p:extLst>
      <p:ext uri="{BB962C8B-B14F-4D97-AF65-F5344CB8AC3E}">
        <p14:creationId xmlns:p14="http://schemas.microsoft.com/office/powerpoint/2010/main" val="2385451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152400"/>
            <a:ext cx="7772400" cy="838200"/>
          </a:xfrm>
        </p:spPr>
        <p:txBody>
          <a:bodyPr/>
          <a:lstStyle/>
          <a:p>
            <a:pPr eaLnBrk="1" hangingPunct="1"/>
            <a:r>
              <a:rPr lang="en-US" sz="4800" b="1" dirty="0" smtClean="0">
                <a:solidFill>
                  <a:srgbClr val="FFFF66"/>
                </a:solidFill>
              </a:rPr>
              <a:t>Authorship</a:t>
            </a:r>
            <a:endParaRPr lang="en-US" sz="4400" dirty="0" smtClean="0">
              <a:solidFill>
                <a:srgbClr val="FFFF66"/>
              </a:solidFill>
            </a:endParaRPr>
          </a:p>
        </p:txBody>
      </p:sp>
      <p:sp>
        <p:nvSpPr>
          <p:cNvPr id="66563" name="Rectangle 3"/>
          <p:cNvSpPr>
            <a:spLocks noGrp="1" noChangeArrowheads="1"/>
          </p:cNvSpPr>
          <p:nvPr>
            <p:ph type="body" idx="1"/>
          </p:nvPr>
        </p:nvSpPr>
        <p:spPr>
          <a:xfrm>
            <a:off x="457200" y="1219200"/>
            <a:ext cx="8077200" cy="5410200"/>
          </a:xfrm>
        </p:spPr>
        <p:txBody>
          <a:bodyPr/>
          <a:lstStyle/>
          <a:p>
            <a:pPr eaLnBrk="1" hangingPunct="1">
              <a:lnSpc>
                <a:spcPct val="90000"/>
              </a:lnSpc>
              <a:spcAft>
                <a:spcPts val="1200"/>
              </a:spcAft>
            </a:pPr>
            <a:r>
              <a:rPr lang="en-US" b="1" dirty="0" smtClean="0"/>
              <a:t>Potential problems</a:t>
            </a:r>
          </a:p>
          <a:p>
            <a:pPr lvl="1" eaLnBrk="1" hangingPunct="1">
              <a:lnSpc>
                <a:spcPct val="90000"/>
              </a:lnSpc>
              <a:spcAft>
                <a:spcPts val="1200"/>
              </a:spcAft>
            </a:pPr>
            <a:r>
              <a:rPr lang="en-US" dirty="0" smtClean="0"/>
              <a:t>Omission of those who merit authorship (or should have been offered the opportunity)</a:t>
            </a:r>
          </a:p>
          <a:p>
            <a:pPr lvl="1" eaLnBrk="1" hangingPunct="1">
              <a:lnSpc>
                <a:spcPct val="90000"/>
              </a:lnSpc>
              <a:spcAft>
                <a:spcPts val="1200"/>
              </a:spcAft>
            </a:pPr>
            <a:r>
              <a:rPr lang="en-US" dirty="0" smtClean="0"/>
              <a:t>Inclusion of those who do not merit authorship</a:t>
            </a:r>
          </a:p>
          <a:p>
            <a:pPr lvl="1" eaLnBrk="1" hangingPunct="1">
              <a:lnSpc>
                <a:spcPct val="90000"/>
              </a:lnSpc>
              <a:spcAft>
                <a:spcPts val="1200"/>
              </a:spcAft>
            </a:pPr>
            <a:r>
              <a:rPr lang="en-US" dirty="0" smtClean="0"/>
              <a:t>Order of authorship</a:t>
            </a:r>
          </a:p>
          <a:p>
            <a:pPr eaLnBrk="1" hangingPunct="1">
              <a:lnSpc>
                <a:spcPct val="90000"/>
              </a:lnSpc>
              <a:spcAft>
                <a:spcPts val="1200"/>
              </a:spcAft>
            </a:pPr>
            <a:r>
              <a:rPr lang="en-US" b="1" u="sng" dirty="0" smtClean="0"/>
              <a:t>Clarify authorship as early as possible</a:t>
            </a:r>
            <a:r>
              <a:rPr lang="en-US" u="sng" dirty="0" smtClean="0"/>
              <a:t> </a:t>
            </a:r>
          </a:p>
          <a:p>
            <a:pPr lvl="1" eaLnBrk="1" hangingPunct="1">
              <a:lnSpc>
                <a:spcPct val="90000"/>
              </a:lnSpc>
              <a:spcAft>
                <a:spcPts val="1200"/>
              </a:spcAft>
            </a:pPr>
            <a:r>
              <a:rPr lang="en-US" dirty="0" smtClean="0"/>
              <a:t>But, don’t stymie productivity</a:t>
            </a:r>
          </a:p>
          <a:p>
            <a:pPr lvl="1" eaLnBrk="1" hangingPunct="1">
              <a:lnSpc>
                <a:spcPct val="90000"/>
              </a:lnSpc>
              <a:spcAft>
                <a:spcPts val="1200"/>
              </a:spcAft>
            </a:pPr>
            <a:r>
              <a:rPr lang="en-US" dirty="0" smtClean="0"/>
              <a:t>If you are the research mentor, you may need to shield your mentee</a:t>
            </a:r>
          </a:p>
        </p:txBody>
      </p:sp>
    </p:spTree>
    <p:extLst>
      <p:ext uri="{BB962C8B-B14F-4D97-AF65-F5344CB8AC3E}">
        <p14:creationId xmlns:p14="http://schemas.microsoft.com/office/powerpoint/2010/main" val="1820038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25482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9600" y="228600"/>
            <a:ext cx="7772400" cy="838200"/>
          </a:xfrm>
        </p:spPr>
        <p:txBody>
          <a:bodyPr/>
          <a:lstStyle/>
          <a:p>
            <a:pPr eaLnBrk="1" hangingPunct="1"/>
            <a:r>
              <a:rPr lang="en-US" b="1" dirty="0" smtClean="0">
                <a:solidFill>
                  <a:srgbClr val="FFFF66"/>
                </a:solidFill>
              </a:rPr>
              <a:t>Authorship Criteria (JAMA)</a:t>
            </a:r>
            <a:endParaRPr lang="en-US" sz="3600" dirty="0" smtClean="0">
              <a:solidFill>
                <a:srgbClr val="FFFF66"/>
              </a:solidFill>
            </a:endParaRPr>
          </a:p>
        </p:txBody>
      </p:sp>
      <p:sp>
        <p:nvSpPr>
          <p:cNvPr id="344067" name="Rectangle 3"/>
          <p:cNvSpPr>
            <a:spLocks noGrp="1" noChangeArrowheads="1"/>
          </p:cNvSpPr>
          <p:nvPr>
            <p:ph type="body" idx="1"/>
          </p:nvPr>
        </p:nvSpPr>
        <p:spPr>
          <a:xfrm>
            <a:off x="533400" y="1295400"/>
            <a:ext cx="8229600" cy="5181600"/>
          </a:xfrm>
        </p:spPr>
        <p:txBody>
          <a:bodyPr>
            <a:normAutofit fontScale="92500" lnSpcReduction="10000"/>
          </a:bodyPr>
          <a:lstStyle/>
          <a:p>
            <a:pPr eaLnBrk="1" hangingPunct="1">
              <a:lnSpc>
                <a:spcPct val="90000"/>
              </a:lnSpc>
              <a:spcAft>
                <a:spcPts val="1200"/>
              </a:spcAft>
              <a:defRPr/>
            </a:pPr>
            <a:r>
              <a:rPr lang="en-US" sz="2800" b="1" dirty="0" smtClean="0"/>
              <a:t>Each author can swear, in writing:</a:t>
            </a:r>
          </a:p>
          <a:p>
            <a:pPr lvl="1" eaLnBrk="1" hangingPunct="1">
              <a:lnSpc>
                <a:spcPct val="90000"/>
              </a:lnSpc>
              <a:spcAft>
                <a:spcPts val="1200"/>
              </a:spcAft>
              <a:defRPr/>
            </a:pPr>
            <a:r>
              <a:rPr lang="en-US" sz="2400" dirty="0" smtClean="0"/>
              <a:t>Unique, previously unpublished</a:t>
            </a:r>
          </a:p>
          <a:p>
            <a:pPr lvl="1" eaLnBrk="1" hangingPunct="1">
              <a:lnSpc>
                <a:spcPct val="90000"/>
              </a:lnSpc>
              <a:spcAft>
                <a:spcPts val="1200"/>
              </a:spcAft>
              <a:defRPr/>
            </a:pPr>
            <a:r>
              <a:rPr lang="en-US" sz="2400" dirty="0" smtClean="0"/>
              <a:t>Can provide the data to publishers</a:t>
            </a:r>
          </a:p>
          <a:p>
            <a:pPr lvl="1" eaLnBrk="1" hangingPunct="1">
              <a:lnSpc>
                <a:spcPct val="90000"/>
              </a:lnSpc>
              <a:spcAft>
                <a:spcPts val="1200"/>
              </a:spcAft>
              <a:defRPr/>
            </a:pPr>
            <a:r>
              <a:rPr lang="en-US" sz="2400" dirty="0" smtClean="0"/>
              <a:t>Agree corresponding author can edit</a:t>
            </a:r>
          </a:p>
          <a:p>
            <a:pPr eaLnBrk="1" hangingPunct="1">
              <a:lnSpc>
                <a:spcPct val="90000"/>
              </a:lnSpc>
              <a:spcAft>
                <a:spcPts val="1200"/>
              </a:spcAft>
              <a:defRPr/>
            </a:pPr>
            <a:r>
              <a:rPr lang="en-US" sz="2800" b="1" dirty="0" smtClean="0"/>
              <a:t>Each author approves final manuscript</a:t>
            </a:r>
          </a:p>
          <a:p>
            <a:pPr eaLnBrk="1" hangingPunct="1">
              <a:lnSpc>
                <a:spcPct val="90000"/>
              </a:lnSpc>
              <a:spcAft>
                <a:spcPts val="1200"/>
              </a:spcAft>
              <a:defRPr/>
            </a:pPr>
            <a:r>
              <a:rPr lang="en-US" sz="2800" b="1" dirty="0" smtClean="0"/>
              <a:t>Each author must meet all 3 criteria:</a:t>
            </a:r>
          </a:p>
          <a:p>
            <a:pPr marL="914400" lvl="1" indent="-457200" eaLnBrk="1" hangingPunct="1">
              <a:lnSpc>
                <a:spcPct val="90000"/>
              </a:lnSpc>
              <a:spcAft>
                <a:spcPts val="1200"/>
              </a:spcAft>
              <a:buFont typeface="+mj-lt"/>
              <a:buAutoNum type="arabicPeriod"/>
              <a:defRPr/>
            </a:pPr>
            <a:r>
              <a:rPr lang="en-US" sz="2400" dirty="0" smtClean="0"/>
              <a:t>Contributed to conception, design, analysis, or interpretation</a:t>
            </a:r>
          </a:p>
          <a:p>
            <a:pPr marL="914400" lvl="1" indent="-457200" eaLnBrk="1" hangingPunct="1">
              <a:lnSpc>
                <a:spcPct val="90000"/>
              </a:lnSpc>
              <a:spcAft>
                <a:spcPts val="1200"/>
              </a:spcAft>
              <a:buFont typeface="+mj-lt"/>
              <a:buAutoNum type="arabicPeriod"/>
              <a:defRPr/>
            </a:pPr>
            <a:r>
              <a:rPr lang="en-US" sz="2400" dirty="0" smtClean="0"/>
              <a:t>Put pen to paper, or major editing</a:t>
            </a:r>
          </a:p>
          <a:p>
            <a:pPr marL="914400" lvl="1" indent="-457200" eaLnBrk="1" hangingPunct="1">
              <a:lnSpc>
                <a:spcPct val="90000"/>
              </a:lnSpc>
              <a:spcAft>
                <a:spcPts val="1200"/>
              </a:spcAft>
              <a:buFont typeface="+mj-lt"/>
              <a:buAutoNum type="arabicPeriod"/>
              <a:defRPr/>
            </a:pPr>
            <a:r>
              <a:rPr lang="en-US" sz="2400" dirty="0" smtClean="0"/>
              <a:t>Provided statistical expertise, obtained funding, logistical support, or supervision</a:t>
            </a:r>
          </a:p>
        </p:txBody>
      </p:sp>
    </p:spTree>
    <p:extLst>
      <p:ext uri="{BB962C8B-B14F-4D97-AF65-F5344CB8AC3E}">
        <p14:creationId xmlns:p14="http://schemas.microsoft.com/office/powerpoint/2010/main" val="1734506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76200"/>
            <a:ext cx="7772400" cy="1143000"/>
          </a:xfrm>
        </p:spPr>
        <p:txBody>
          <a:bodyPr/>
          <a:lstStyle/>
          <a:p>
            <a:pPr eaLnBrk="1" hangingPunct="1"/>
            <a:r>
              <a:rPr lang="en-US" sz="3200" b="1" dirty="0" smtClean="0">
                <a:solidFill>
                  <a:srgbClr val="FFFF66"/>
                </a:solidFill>
              </a:rPr>
              <a:t>Authorship Rank </a:t>
            </a:r>
            <a:endParaRPr lang="en-US" sz="2800" dirty="0" smtClean="0">
              <a:solidFill>
                <a:srgbClr val="FFFF66"/>
              </a:solidFill>
            </a:endParaRPr>
          </a:p>
        </p:txBody>
      </p:sp>
      <p:sp>
        <p:nvSpPr>
          <p:cNvPr id="348163" name="Rectangle 3"/>
          <p:cNvSpPr>
            <a:spLocks noGrp="1" noChangeArrowheads="1"/>
          </p:cNvSpPr>
          <p:nvPr>
            <p:ph type="body" idx="1"/>
          </p:nvPr>
        </p:nvSpPr>
        <p:spPr>
          <a:xfrm>
            <a:off x="457200" y="1143000"/>
            <a:ext cx="8229600" cy="5334000"/>
          </a:xfrm>
        </p:spPr>
        <p:txBody>
          <a:bodyPr/>
          <a:lstStyle/>
          <a:p>
            <a:pPr eaLnBrk="1" hangingPunct="1">
              <a:buFontTx/>
              <a:buNone/>
            </a:pPr>
            <a:r>
              <a:rPr lang="en-US" sz="2800" b="1" dirty="0" smtClean="0">
                <a:solidFill>
                  <a:srgbClr val="99FFCC"/>
                </a:solidFill>
              </a:rPr>
              <a:t>Best:</a:t>
            </a:r>
            <a:r>
              <a:rPr lang="en-US" sz="2400" dirty="0" smtClean="0">
                <a:solidFill>
                  <a:srgbClr val="99FFCC"/>
                </a:solidFill>
              </a:rPr>
              <a:t> </a:t>
            </a:r>
            <a:r>
              <a:rPr lang="en-US" sz="2400" dirty="0" smtClean="0"/>
              <a:t>First and *corresponding = Responsible for paper</a:t>
            </a:r>
          </a:p>
          <a:p>
            <a:pPr eaLnBrk="1" hangingPunct="1">
              <a:buFontTx/>
              <a:buNone/>
            </a:pPr>
            <a:r>
              <a:rPr lang="en-US" sz="2800" b="1" dirty="0" smtClean="0">
                <a:solidFill>
                  <a:srgbClr val="FFCC00"/>
                </a:solidFill>
              </a:rPr>
              <a:t>2</a:t>
            </a:r>
            <a:r>
              <a:rPr lang="en-US" sz="2800" b="1" baseline="30000" dirty="0" smtClean="0">
                <a:solidFill>
                  <a:srgbClr val="FFCC00"/>
                </a:solidFill>
              </a:rPr>
              <a:t>nd </a:t>
            </a:r>
            <a:r>
              <a:rPr lang="en-US" sz="2800" b="1" dirty="0" smtClean="0">
                <a:solidFill>
                  <a:srgbClr val="FFCC00"/>
                </a:solidFill>
              </a:rPr>
              <a:t>best:</a:t>
            </a:r>
            <a:r>
              <a:rPr lang="en-US" sz="2400" dirty="0" smtClean="0"/>
              <a:t> </a:t>
            </a:r>
            <a:r>
              <a:rPr lang="en-US" sz="2400" u="sng" dirty="0" smtClean="0"/>
              <a:t>Last</a:t>
            </a:r>
            <a:r>
              <a:rPr lang="en-US" sz="2400" dirty="0" smtClean="0"/>
              <a:t>, “senior author”, PI, “grandfather of ideas”</a:t>
            </a:r>
          </a:p>
          <a:p>
            <a:pPr eaLnBrk="1" hangingPunct="1">
              <a:buFontTx/>
              <a:buNone/>
            </a:pPr>
            <a:r>
              <a:rPr lang="en-US" sz="2800" b="1" dirty="0" smtClean="0">
                <a:solidFill>
                  <a:srgbClr val="FFFF66"/>
                </a:solidFill>
              </a:rPr>
              <a:t>3</a:t>
            </a:r>
            <a:r>
              <a:rPr lang="en-US" sz="2800" b="1" baseline="30000" dirty="0" smtClean="0">
                <a:solidFill>
                  <a:srgbClr val="FFFF66"/>
                </a:solidFill>
              </a:rPr>
              <a:t>rd</a:t>
            </a:r>
            <a:r>
              <a:rPr lang="en-US" sz="2800" b="1" dirty="0" smtClean="0">
                <a:solidFill>
                  <a:srgbClr val="FFFF66"/>
                </a:solidFill>
              </a:rPr>
              <a:t> best:</a:t>
            </a:r>
            <a:r>
              <a:rPr lang="en-US" sz="2400" b="1" dirty="0" smtClean="0"/>
              <a:t> </a:t>
            </a:r>
            <a:r>
              <a:rPr lang="en-US" sz="2400" dirty="0" smtClean="0"/>
              <a:t>Second</a:t>
            </a:r>
          </a:p>
          <a:p>
            <a:pPr eaLnBrk="1" hangingPunct="1">
              <a:buFontTx/>
              <a:buNone/>
            </a:pPr>
            <a:r>
              <a:rPr lang="en-US" sz="2800" b="1" dirty="0" smtClean="0"/>
              <a:t>4</a:t>
            </a:r>
            <a:r>
              <a:rPr lang="en-US" sz="2800" b="1" baseline="30000" dirty="0" smtClean="0"/>
              <a:t>th</a:t>
            </a:r>
            <a:r>
              <a:rPr lang="en-US" sz="2800" b="1" dirty="0" smtClean="0"/>
              <a:t> best:</a:t>
            </a:r>
            <a:r>
              <a:rPr lang="en-US" sz="2400" dirty="0" smtClean="0"/>
              <a:t> Third, then drops off from here (only 3 authors then “et al” in many reference formats</a:t>
            </a:r>
          </a:p>
          <a:p>
            <a:pPr eaLnBrk="1" hangingPunct="1">
              <a:buFontTx/>
              <a:buNone/>
            </a:pPr>
            <a:r>
              <a:rPr lang="en-US" sz="2800" b="1" dirty="0" smtClean="0"/>
              <a:t>5</a:t>
            </a:r>
            <a:r>
              <a:rPr lang="en-US" sz="2800" b="1" baseline="30000" dirty="0" smtClean="0"/>
              <a:t>th</a:t>
            </a:r>
            <a:r>
              <a:rPr lang="en-US" sz="2800" b="1" dirty="0" smtClean="0"/>
              <a:t> best:</a:t>
            </a:r>
            <a:r>
              <a:rPr lang="en-US" sz="2400" dirty="0" smtClean="0"/>
              <a:t> Fourth and so on according to contribution</a:t>
            </a:r>
          </a:p>
          <a:p>
            <a:pPr eaLnBrk="1" hangingPunct="1">
              <a:buFontTx/>
              <a:buNone/>
            </a:pPr>
            <a:r>
              <a:rPr lang="en-US" sz="2800" b="1" dirty="0" smtClean="0">
                <a:solidFill>
                  <a:srgbClr val="FF0000"/>
                </a:solidFill>
              </a:rPr>
              <a:t>Worst:</a:t>
            </a:r>
            <a:r>
              <a:rPr lang="en-US" sz="2400" dirty="0" smtClean="0"/>
              <a:t> Next to last</a:t>
            </a:r>
          </a:p>
          <a:p>
            <a:pPr eaLnBrk="1" hangingPunct="1">
              <a:buFontTx/>
              <a:buNone/>
            </a:pPr>
            <a:r>
              <a:rPr lang="en-US" sz="2400" dirty="0" smtClean="0"/>
              <a:t>Actually, there is now a “co-senior” author as next to last</a:t>
            </a:r>
            <a:br>
              <a:rPr lang="en-US" sz="2400" dirty="0" smtClean="0"/>
            </a:br>
            <a:endParaRPr lang="en-US" sz="2400" dirty="0" smtClean="0"/>
          </a:p>
          <a:p>
            <a:pPr eaLnBrk="1" hangingPunct="1">
              <a:buFontTx/>
              <a:buNone/>
            </a:pPr>
            <a:r>
              <a:rPr lang="en-US" sz="2400" b="1" dirty="0" smtClean="0"/>
              <a:t>*Corresponding author is responsible for paper:</a:t>
            </a:r>
            <a:r>
              <a:rPr lang="en-US" sz="2400" dirty="0" smtClean="0"/>
              <a:t> Can be anyone and any position - Adds prestige, but responsibility</a:t>
            </a:r>
          </a:p>
          <a:p>
            <a:pPr eaLnBrk="1" hangingPunct="1"/>
            <a:endParaRPr lang="en-US" sz="2400" dirty="0" smtClean="0"/>
          </a:p>
        </p:txBody>
      </p:sp>
    </p:spTree>
    <p:extLst>
      <p:ext uri="{BB962C8B-B14F-4D97-AF65-F5344CB8AC3E}">
        <p14:creationId xmlns:p14="http://schemas.microsoft.com/office/powerpoint/2010/main" val="3737611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1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1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816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8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09600" y="228600"/>
            <a:ext cx="7772400" cy="838200"/>
          </a:xfrm>
        </p:spPr>
        <p:txBody>
          <a:bodyPr/>
          <a:lstStyle/>
          <a:p>
            <a:pPr eaLnBrk="1" hangingPunct="1"/>
            <a:r>
              <a:rPr lang="en-US" sz="4400" b="1" dirty="0" smtClean="0">
                <a:solidFill>
                  <a:srgbClr val="FFFF66"/>
                </a:solidFill>
              </a:rPr>
              <a:t>Alternatives to Authorship</a:t>
            </a:r>
            <a:endParaRPr lang="en-US" dirty="0" smtClean="0">
              <a:solidFill>
                <a:srgbClr val="FFFF66"/>
              </a:solidFill>
            </a:endParaRPr>
          </a:p>
        </p:txBody>
      </p:sp>
      <p:sp>
        <p:nvSpPr>
          <p:cNvPr id="72707" name="Rectangle 3"/>
          <p:cNvSpPr>
            <a:spLocks noGrp="1" noChangeArrowheads="1"/>
          </p:cNvSpPr>
          <p:nvPr>
            <p:ph type="body" idx="1"/>
          </p:nvPr>
        </p:nvSpPr>
        <p:spPr>
          <a:xfrm>
            <a:off x="381000" y="1371600"/>
            <a:ext cx="8382000" cy="5334000"/>
          </a:xfrm>
        </p:spPr>
        <p:txBody>
          <a:bodyPr/>
          <a:lstStyle/>
          <a:p>
            <a:pPr eaLnBrk="1" hangingPunct="1">
              <a:spcAft>
                <a:spcPts val="1200"/>
              </a:spcAft>
            </a:pPr>
            <a:r>
              <a:rPr lang="en-US" sz="3600" b="1" dirty="0" smtClean="0"/>
              <a:t>Acknowledgements</a:t>
            </a:r>
          </a:p>
          <a:p>
            <a:pPr lvl="1" eaLnBrk="1" hangingPunct="1">
              <a:spcAft>
                <a:spcPts val="1200"/>
              </a:spcAft>
            </a:pPr>
            <a:r>
              <a:rPr lang="en-US" dirty="0" smtClean="0"/>
              <a:t>For those who do not meet authorship criteria but who contributed</a:t>
            </a:r>
          </a:p>
          <a:p>
            <a:pPr eaLnBrk="1" hangingPunct="1">
              <a:spcAft>
                <a:spcPts val="1200"/>
              </a:spcAft>
            </a:pPr>
            <a:r>
              <a:rPr lang="en-US" sz="3600" b="1" dirty="0" smtClean="0"/>
              <a:t>Group authorship</a:t>
            </a:r>
            <a:endParaRPr lang="en-US" sz="3600" dirty="0" smtClean="0"/>
          </a:p>
          <a:p>
            <a:pPr lvl="1" eaLnBrk="1" hangingPunct="1">
              <a:spcAft>
                <a:spcPts val="1200"/>
              </a:spcAft>
            </a:pPr>
            <a:r>
              <a:rPr lang="en-US" dirty="0" smtClean="0"/>
              <a:t>Provides a means to add many authors</a:t>
            </a:r>
          </a:p>
          <a:p>
            <a:pPr lvl="1" eaLnBrk="1" hangingPunct="1">
              <a:spcAft>
                <a:spcPts val="1200"/>
              </a:spcAft>
            </a:pPr>
            <a:r>
              <a:rPr lang="en-US" dirty="0" smtClean="0"/>
              <a:t>“…for the HVTN 090 Protocol Team”</a:t>
            </a:r>
          </a:p>
          <a:p>
            <a:pPr lvl="1" eaLnBrk="1" hangingPunct="1">
              <a:spcAft>
                <a:spcPts val="1200"/>
              </a:spcAft>
            </a:pPr>
            <a:r>
              <a:rPr lang="en-US" dirty="0" smtClean="0"/>
              <a:t>All names now found in Medline</a:t>
            </a:r>
          </a:p>
          <a:p>
            <a:pPr eaLnBrk="1" hangingPunct="1">
              <a:spcAft>
                <a:spcPts val="1200"/>
              </a:spcAft>
            </a:pPr>
            <a:endParaRPr lang="en-US" dirty="0" smtClean="0"/>
          </a:p>
        </p:txBody>
      </p:sp>
    </p:spTree>
    <p:extLst>
      <p:ext uri="{BB962C8B-B14F-4D97-AF65-F5344CB8AC3E}">
        <p14:creationId xmlns:p14="http://schemas.microsoft.com/office/powerpoint/2010/main" val="4081808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5 </a:t>
            </a:r>
            <a:r>
              <a:rPr lang="en-US" sz="3600" dirty="0" err="1" smtClean="0"/>
              <a:t>Ws</a:t>
            </a:r>
            <a:r>
              <a:rPr lang="en-US" sz="3600" dirty="0" smtClean="0"/>
              <a:t> (and an H) in mentoring others in paper-writing</a:t>
            </a:r>
            <a:endParaRPr lang="en-US" sz="3600" dirty="0"/>
          </a:p>
        </p:txBody>
      </p:sp>
      <p:sp>
        <p:nvSpPr>
          <p:cNvPr id="3" name="Content Placeholder 2"/>
          <p:cNvSpPr>
            <a:spLocks noGrp="1"/>
          </p:cNvSpPr>
          <p:nvPr>
            <p:ph idx="1"/>
          </p:nvPr>
        </p:nvSpPr>
        <p:spPr/>
        <p:txBody>
          <a:bodyPr/>
          <a:lstStyle/>
          <a:p>
            <a:r>
              <a:rPr lang="en-US" sz="2400" dirty="0" smtClean="0">
                <a:solidFill>
                  <a:schemeClr val="accent3"/>
                </a:solidFill>
              </a:rPr>
              <a:t>Why we publish</a:t>
            </a:r>
          </a:p>
          <a:p>
            <a:r>
              <a:rPr lang="en-US" sz="2400" dirty="0" smtClean="0">
                <a:solidFill>
                  <a:schemeClr val="accent4">
                    <a:lumMod val="90000"/>
                  </a:schemeClr>
                </a:solidFill>
              </a:rPr>
              <a:t>Where to publish</a:t>
            </a:r>
            <a:endParaRPr lang="en-US" sz="2400" dirty="0">
              <a:solidFill>
                <a:schemeClr val="accent4">
                  <a:lumMod val="90000"/>
                </a:schemeClr>
              </a:solidFill>
            </a:endParaRPr>
          </a:p>
          <a:p>
            <a:pPr lvl="1"/>
            <a:r>
              <a:rPr lang="en-US" sz="2000" dirty="0" smtClean="0">
                <a:solidFill>
                  <a:schemeClr val="accent4">
                    <a:lumMod val="90000"/>
                  </a:schemeClr>
                </a:solidFill>
              </a:rPr>
              <a:t>Journal selection</a:t>
            </a:r>
          </a:p>
          <a:p>
            <a:r>
              <a:rPr lang="en-US" sz="2400" dirty="0" smtClean="0">
                <a:solidFill>
                  <a:srgbClr val="C4C4C4"/>
                </a:solidFill>
              </a:rPr>
              <a:t>Who (or with whom) to publish</a:t>
            </a:r>
            <a:endParaRPr lang="en-US" sz="2400" dirty="0">
              <a:solidFill>
                <a:srgbClr val="C4C4C4"/>
              </a:solidFill>
            </a:endParaRPr>
          </a:p>
          <a:p>
            <a:pPr lvl="1"/>
            <a:r>
              <a:rPr lang="en-US" sz="2000" dirty="0" smtClean="0">
                <a:solidFill>
                  <a:srgbClr val="C4C4C4"/>
                </a:solidFill>
              </a:rPr>
              <a:t>Authorship</a:t>
            </a:r>
          </a:p>
          <a:p>
            <a:r>
              <a:rPr lang="en-US" sz="2400" dirty="0" smtClean="0">
                <a:solidFill>
                  <a:srgbClr val="FFFF00"/>
                </a:solidFill>
              </a:rPr>
              <a:t>What</a:t>
            </a:r>
            <a:r>
              <a:rPr lang="en-US" sz="2400" dirty="0" smtClean="0"/>
              <a:t> is the structure for the article</a:t>
            </a:r>
          </a:p>
          <a:p>
            <a:pPr lvl="1"/>
            <a:r>
              <a:rPr lang="en-US" sz="2000" dirty="0" smtClean="0"/>
              <a:t>Framework or formula for paper writing</a:t>
            </a:r>
          </a:p>
          <a:p>
            <a:r>
              <a:rPr lang="en-US" sz="2400" dirty="0" smtClean="0">
                <a:solidFill>
                  <a:srgbClr val="FFFF00"/>
                </a:solidFill>
              </a:rPr>
              <a:t>When</a:t>
            </a:r>
            <a:r>
              <a:rPr lang="en-US" sz="2400" dirty="0" smtClean="0"/>
              <a:t> to write</a:t>
            </a:r>
          </a:p>
          <a:p>
            <a:pPr lvl="1"/>
            <a:r>
              <a:rPr lang="en-US" sz="2000" dirty="0" smtClean="0"/>
              <a:t>Timelines and getting to the end</a:t>
            </a:r>
          </a:p>
          <a:p>
            <a:r>
              <a:rPr lang="en-US" sz="2400" dirty="0" smtClean="0">
                <a:solidFill>
                  <a:srgbClr val="FFFF00"/>
                </a:solidFill>
              </a:rPr>
              <a:t>How</a:t>
            </a:r>
            <a:r>
              <a:rPr lang="en-US" sz="2400" dirty="0" smtClean="0"/>
              <a:t> to communicate</a:t>
            </a:r>
          </a:p>
          <a:p>
            <a:pPr lvl="1"/>
            <a:r>
              <a:rPr lang="en-US" sz="2000" dirty="0" smtClean="0"/>
              <a:t>With co-authors, with the journal </a:t>
            </a:r>
          </a:p>
          <a:p>
            <a:endParaRPr lang="en-US" dirty="0" smtClean="0"/>
          </a:p>
          <a:p>
            <a:endParaRPr lang="en-US" dirty="0"/>
          </a:p>
        </p:txBody>
      </p:sp>
    </p:spTree>
    <p:extLst>
      <p:ext uri="{BB962C8B-B14F-4D97-AF65-F5344CB8AC3E}">
        <p14:creationId xmlns:p14="http://schemas.microsoft.com/office/powerpoint/2010/main" val="722658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a:xfrm>
            <a:off x="4343400" y="1905000"/>
            <a:ext cx="4419600" cy="3200400"/>
          </a:xfrm>
        </p:spPr>
        <p:txBody>
          <a:bodyPr/>
          <a:lstStyle/>
          <a:p>
            <a:r>
              <a:rPr lang="en-US" dirty="0" smtClean="0"/>
              <a:t>18 years</a:t>
            </a:r>
          </a:p>
          <a:p>
            <a:r>
              <a:rPr lang="en-US" dirty="0" smtClean="0"/>
              <a:t>288 students</a:t>
            </a:r>
          </a:p>
          <a:p>
            <a:r>
              <a:rPr lang="en-US" dirty="0" smtClean="0"/>
              <a:t>Over 228 publications using this formula (and counting…)</a:t>
            </a:r>
            <a:endParaRPr lang="en-US" dirty="0"/>
          </a:p>
        </p:txBody>
      </p:sp>
      <p:pic>
        <p:nvPicPr>
          <p:cNvPr id="5" name="Picture 4"/>
          <p:cNvPicPr>
            <a:picLocks noChangeAspect="1"/>
          </p:cNvPicPr>
          <p:nvPr/>
        </p:nvPicPr>
        <p:blipFill>
          <a:blip r:embed="rId2" cstate="print"/>
          <a:stretch>
            <a:fillRect/>
          </a:stretch>
        </p:blipFill>
        <p:spPr>
          <a:xfrm>
            <a:off x="1447800" y="2057400"/>
            <a:ext cx="2286000" cy="2924629"/>
          </a:xfrm>
          <a:prstGeom prst="rect">
            <a:avLst/>
          </a:prstGeom>
        </p:spPr>
      </p:pic>
      <p:sp>
        <p:nvSpPr>
          <p:cNvPr id="8" name="TextBox 7"/>
          <p:cNvSpPr txBox="1"/>
          <p:nvPr/>
        </p:nvSpPr>
        <p:spPr>
          <a:xfrm>
            <a:off x="1295400" y="5334000"/>
            <a:ext cx="2819400" cy="369332"/>
          </a:xfrm>
          <a:prstGeom prst="rect">
            <a:avLst/>
          </a:prstGeom>
          <a:noFill/>
        </p:spPr>
        <p:txBody>
          <a:bodyPr wrap="square" rtlCol="0">
            <a:spAutoFit/>
          </a:bodyPr>
          <a:lstStyle/>
          <a:p>
            <a:r>
              <a:rPr lang="en-US" sz="1800" b="0" dirty="0" err="1" smtClean="0">
                <a:latin typeface="+mj-lt"/>
              </a:rPr>
              <a:t>Willi</a:t>
            </a:r>
            <a:r>
              <a:rPr lang="en-US" sz="1800" b="0" dirty="0" smtClean="0">
                <a:latin typeface="+mj-lt"/>
              </a:rPr>
              <a:t> McFarland, MD, PhD</a:t>
            </a:r>
            <a:endParaRPr lang="en-US" sz="1800" b="0" dirty="0">
              <a:latin typeface="+mj-lt"/>
            </a:endParaRPr>
          </a:p>
        </p:txBody>
      </p:sp>
    </p:spTree>
    <p:extLst>
      <p:ext uri="{BB962C8B-B14F-4D97-AF65-F5344CB8AC3E}">
        <p14:creationId xmlns:p14="http://schemas.microsoft.com/office/powerpoint/2010/main" val="6940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76200"/>
            <a:ext cx="8382000" cy="1219200"/>
          </a:xfrm>
        </p:spPr>
        <p:txBody>
          <a:bodyPr/>
          <a:lstStyle/>
          <a:p>
            <a:pPr algn="l" eaLnBrk="1" hangingPunct="1"/>
            <a:r>
              <a:rPr lang="en-US" sz="3600" b="1">
                <a:solidFill>
                  <a:srgbClr val="FFFF00"/>
                </a:solidFill>
                <a:latin typeface="Arial" charset="0"/>
              </a:rPr>
              <a:t>Tip: Do </a:t>
            </a:r>
            <a:r>
              <a:rPr lang="en-US" sz="3600" b="1" u="sng">
                <a:solidFill>
                  <a:srgbClr val="FFFF00"/>
                </a:solidFill>
                <a:latin typeface="Arial" charset="0"/>
              </a:rPr>
              <a:t>not</a:t>
            </a:r>
            <a:r>
              <a:rPr lang="en-US" sz="3600" b="1">
                <a:solidFill>
                  <a:srgbClr val="FFFF00"/>
                </a:solidFill>
                <a:latin typeface="Arial" charset="0"/>
              </a:rPr>
              <a:t> compose you paper in the conventional order</a:t>
            </a:r>
          </a:p>
        </p:txBody>
      </p:sp>
      <p:sp>
        <p:nvSpPr>
          <p:cNvPr id="58371" name="Rectangle 3"/>
          <p:cNvSpPr>
            <a:spLocks noGrp="1" noChangeArrowheads="1"/>
          </p:cNvSpPr>
          <p:nvPr>
            <p:ph type="body" idx="1"/>
          </p:nvPr>
        </p:nvSpPr>
        <p:spPr>
          <a:xfrm>
            <a:off x="2438400" y="1524000"/>
            <a:ext cx="5105400" cy="5257800"/>
          </a:xfrm>
        </p:spPr>
        <p:txBody>
          <a:bodyPr/>
          <a:lstStyle/>
          <a:p>
            <a:pPr marL="742950" indent="-742950" eaLnBrk="1" hangingPunct="1">
              <a:lnSpc>
                <a:spcPct val="90000"/>
              </a:lnSpc>
              <a:spcAft>
                <a:spcPts val="1200"/>
              </a:spcAft>
              <a:buFontTx/>
              <a:buAutoNum type="arabicPeriod"/>
            </a:pPr>
            <a:r>
              <a:rPr lang="en-US" b="1">
                <a:latin typeface="Arial" charset="0"/>
              </a:rPr>
              <a:t>Abstract</a:t>
            </a:r>
          </a:p>
          <a:p>
            <a:pPr marL="742950" indent="-742950" eaLnBrk="1" hangingPunct="1">
              <a:lnSpc>
                <a:spcPct val="90000"/>
              </a:lnSpc>
              <a:spcAft>
                <a:spcPts val="1200"/>
              </a:spcAft>
              <a:buFontTx/>
              <a:buAutoNum type="arabicPeriod"/>
            </a:pPr>
            <a:r>
              <a:rPr lang="en-US" b="1">
                <a:latin typeface="Arial" charset="0"/>
              </a:rPr>
              <a:t>Introduction</a:t>
            </a:r>
          </a:p>
          <a:p>
            <a:pPr marL="742950" indent="-742950" eaLnBrk="1" hangingPunct="1">
              <a:lnSpc>
                <a:spcPct val="90000"/>
              </a:lnSpc>
              <a:spcAft>
                <a:spcPts val="1200"/>
              </a:spcAft>
              <a:buFontTx/>
              <a:buAutoNum type="arabicPeriod"/>
            </a:pPr>
            <a:r>
              <a:rPr lang="en-US" b="1">
                <a:latin typeface="Arial" charset="0"/>
              </a:rPr>
              <a:t>Methods</a:t>
            </a:r>
          </a:p>
          <a:p>
            <a:pPr marL="742950" indent="-742950" eaLnBrk="1" hangingPunct="1">
              <a:lnSpc>
                <a:spcPct val="90000"/>
              </a:lnSpc>
              <a:spcAft>
                <a:spcPts val="1200"/>
              </a:spcAft>
              <a:buFontTx/>
              <a:buAutoNum type="arabicPeriod"/>
            </a:pPr>
            <a:r>
              <a:rPr lang="en-US" b="1">
                <a:latin typeface="Arial" charset="0"/>
              </a:rPr>
              <a:t>Results</a:t>
            </a:r>
          </a:p>
          <a:p>
            <a:pPr marL="742950" indent="-742950" eaLnBrk="1" hangingPunct="1">
              <a:lnSpc>
                <a:spcPct val="90000"/>
              </a:lnSpc>
              <a:spcAft>
                <a:spcPts val="1200"/>
              </a:spcAft>
              <a:buFontTx/>
              <a:buAutoNum type="arabicPeriod"/>
            </a:pPr>
            <a:r>
              <a:rPr lang="en-US" b="1">
                <a:latin typeface="Arial" charset="0"/>
              </a:rPr>
              <a:t>Discussion</a:t>
            </a:r>
          </a:p>
          <a:p>
            <a:pPr marL="742950" indent="-742950" eaLnBrk="1" hangingPunct="1">
              <a:lnSpc>
                <a:spcPct val="90000"/>
              </a:lnSpc>
              <a:spcAft>
                <a:spcPts val="1200"/>
              </a:spcAft>
              <a:buFontTx/>
              <a:buAutoNum type="arabicPeriod"/>
            </a:pPr>
            <a:r>
              <a:rPr lang="en-US" b="1">
                <a:latin typeface="Arial" charset="0"/>
              </a:rPr>
              <a:t>References</a:t>
            </a:r>
          </a:p>
          <a:p>
            <a:pPr marL="742950" indent="-742950" eaLnBrk="1" hangingPunct="1">
              <a:lnSpc>
                <a:spcPct val="90000"/>
              </a:lnSpc>
              <a:spcAft>
                <a:spcPts val="1200"/>
              </a:spcAft>
              <a:buFontTx/>
              <a:buAutoNum type="arabicPeriod"/>
            </a:pPr>
            <a:r>
              <a:rPr lang="en-US" b="1">
                <a:latin typeface="Arial" charset="0"/>
              </a:rPr>
              <a:t>Tables and Figures</a:t>
            </a:r>
          </a:p>
        </p:txBody>
      </p:sp>
    </p:spTree>
    <p:extLst>
      <p:ext uri="{BB962C8B-B14F-4D97-AF65-F5344CB8AC3E}">
        <p14:creationId xmlns:p14="http://schemas.microsoft.com/office/powerpoint/2010/main" val="2195014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9" name="Rectangle 3"/>
          <p:cNvSpPr>
            <a:spLocks noGrp="1" noChangeArrowheads="1"/>
          </p:cNvSpPr>
          <p:nvPr>
            <p:ph type="body" idx="4294967295"/>
          </p:nvPr>
        </p:nvSpPr>
        <p:spPr>
          <a:xfrm>
            <a:off x="228600" y="1676400"/>
            <a:ext cx="5562600" cy="4648200"/>
          </a:xfrm>
        </p:spPr>
        <p:txBody>
          <a:bodyPr/>
          <a:lstStyle/>
          <a:p>
            <a:pPr eaLnBrk="1" hangingPunct="1">
              <a:lnSpc>
                <a:spcPct val="90000"/>
              </a:lnSpc>
              <a:spcBef>
                <a:spcPts val="1800"/>
              </a:spcBef>
              <a:spcAft>
                <a:spcPts val="1200"/>
              </a:spcAft>
            </a:pPr>
            <a:r>
              <a:rPr lang="en-US" altLang="zh-CN" b="1" dirty="0" smtClean="0">
                <a:ea typeface="宋体" pitchFamily="2" charset="-122"/>
              </a:rPr>
              <a:t>Easier to get </a:t>
            </a:r>
            <a:br>
              <a:rPr lang="en-US" altLang="zh-CN" b="1" dirty="0" smtClean="0">
                <a:ea typeface="宋体" pitchFamily="2" charset="-122"/>
              </a:rPr>
            </a:br>
            <a:r>
              <a:rPr lang="en-US" altLang="zh-CN" b="1" dirty="0" smtClean="0">
                <a:ea typeface="宋体" pitchFamily="2" charset="-122"/>
              </a:rPr>
              <a:t>started if you know</a:t>
            </a:r>
            <a:br>
              <a:rPr lang="en-US" altLang="zh-CN" b="1" dirty="0" smtClean="0">
                <a:ea typeface="宋体" pitchFamily="2" charset="-122"/>
              </a:rPr>
            </a:br>
            <a:r>
              <a:rPr lang="en-US" altLang="zh-CN" b="1" dirty="0" smtClean="0">
                <a:ea typeface="宋体" pitchFamily="2" charset="-122"/>
              </a:rPr>
              <a:t>where you are </a:t>
            </a:r>
            <a:br>
              <a:rPr lang="en-US" altLang="zh-CN" b="1" dirty="0" smtClean="0">
                <a:ea typeface="宋体" pitchFamily="2" charset="-122"/>
              </a:rPr>
            </a:br>
            <a:r>
              <a:rPr lang="en-US" altLang="zh-CN" b="1" dirty="0" smtClean="0">
                <a:ea typeface="宋体" pitchFamily="2" charset="-122"/>
              </a:rPr>
              <a:t>going</a:t>
            </a:r>
          </a:p>
          <a:p>
            <a:pPr eaLnBrk="1" hangingPunct="1">
              <a:lnSpc>
                <a:spcPct val="90000"/>
              </a:lnSpc>
              <a:spcBef>
                <a:spcPts val="1800"/>
              </a:spcBef>
              <a:spcAft>
                <a:spcPts val="1200"/>
              </a:spcAft>
            </a:pPr>
            <a:r>
              <a:rPr lang="en-US" altLang="zh-CN" b="1" dirty="0" smtClean="0">
                <a:ea typeface="宋体" pitchFamily="2" charset="-122"/>
              </a:rPr>
              <a:t>Easier to pose the</a:t>
            </a:r>
            <a:br>
              <a:rPr lang="en-US" altLang="zh-CN" b="1" dirty="0" smtClean="0">
                <a:ea typeface="宋体" pitchFamily="2" charset="-122"/>
              </a:rPr>
            </a:br>
            <a:r>
              <a:rPr lang="en-US" altLang="zh-CN" b="1" dirty="0" smtClean="0">
                <a:ea typeface="宋体" pitchFamily="2" charset="-122"/>
              </a:rPr>
              <a:t>question if you </a:t>
            </a:r>
            <a:br>
              <a:rPr lang="en-US" altLang="zh-CN" b="1" dirty="0" smtClean="0">
                <a:ea typeface="宋体" pitchFamily="2" charset="-122"/>
              </a:rPr>
            </a:br>
            <a:r>
              <a:rPr lang="en-US" altLang="zh-CN" b="1" dirty="0" smtClean="0">
                <a:ea typeface="宋体" pitchFamily="2" charset="-122"/>
              </a:rPr>
              <a:t>know the answer</a:t>
            </a:r>
          </a:p>
        </p:txBody>
      </p:sp>
      <p:sp>
        <p:nvSpPr>
          <p:cNvPr id="4" name="Rectangle 2"/>
          <p:cNvSpPr txBox="1">
            <a:spLocks noChangeArrowheads="1"/>
          </p:cNvSpPr>
          <p:nvPr/>
        </p:nvSpPr>
        <p:spPr bwMode="auto">
          <a:xfrm>
            <a:off x="381000" y="228600"/>
            <a:ext cx="8610600" cy="1143000"/>
          </a:xfrm>
          <a:prstGeom prst="rect">
            <a:avLst/>
          </a:prstGeom>
          <a:noFill/>
          <a:ln w="9525">
            <a:noFill/>
            <a:miter lim="800000"/>
            <a:headEnd/>
            <a:tailEnd/>
          </a:ln>
        </p:spPr>
        <p:txBody>
          <a:bodyPr anchor="ctr"/>
          <a:lstStyle/>
          <a:p>
            <a:pPr eaLnBrk="1" hangingPunct="1">
              <a:defRPr/>
            </a:pPr>
            <a:r>
              <a:rPr lang="en-US" altLang="zh-CN" sz="4000" kern="0" dirty="0">
                <a:solidFill>
                  <a:srgbClr val="FFFF00"/>
                </a:solidFill>
                <a:latin typeface="Arial"/>
                <a:ea typeface="宋体" pitchFamily="2" charset="-122"/>
              </a:rPr>
              <a:t>Start at the end, work towards the start</a:t>
            </a:r>
            <a:endParaRPr lang="zh-CN" altLang="en-US" sz="3600" b="0" kern="0" dirty="0">
              <a:solidFill>
                <a:srgbClr val="FFFF00"/>
              </a:solidFill>
              <a:latin typeface="Arial"/>
              <a:ea typeface="宋体" pitchFamily="2" charset="-122"/>
            </a:endParaRPr>
          </a:p>
        </p:txBody>
      </p:sp>
      <p:pic>
        <p:nvPicPr>
          <p:cNvPr id="108548" name="Picture 2" descr="http://www.triviatribute.com/images4/mazeA.gif"/>
          <p:cNvPicPr>
            <a:picLocks noChangeAspect="1" noChangeArrowheads="1"/>
          </p:cNvPicPr>
          <p:nvPr/>
        </p:nvPicPr>
        <p:blipFill>
          <a:blip r:embed="rId3" cstate="print"/>
          <a:srcRect/>
          <a:stretch>
            <a:fillRect/>
          </a:stretch>
        </p:blipFill>
        <p:spPr bwMode="auto">
          <a:xfrm>
            <a:off x="4419600" y="1752600"/>
            <a:ext cx="4724400" cy="4697413"/>
          </a:xfrm>
          <a:prstGeom prst="rect">
            <a:avLst/>
          </a:prstGeom>
          <a:noFill/>
          <a:ln w="9525">
            <a:noFill/>
            <a:miter lim="800000"/>
            <a:headEnd/>
            <a:tailEnd/>
          </a:ln>
        </p:spPr>
      </p:pic>
    </p:spTree>
    <p:extLst>
      <p:ext uri="{BB962C8B-B14F-4D97-AF65-F5344CB8AC3E}">
        <p14:creationId xmlns:p14="http://schemas.microsoft.com/office/powerpoint/2010/main" val="2065072460"/>
      </p:ext>
    </p:extLst>
  </p:cSld>
  <p:clrMapOvr>
    <a:masterClrMapping/>
  </p:clrMapOvr>
  <p:timing>
    <p:tnLst>
      <p:par>
        <p:cTn id="1" dur="indefinite" restart="never" nodeType="tmRoot"/>
      </p:par>
    </p:tnLst>
    <p:bldLst>
      <p:bldP spid="60313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152400"/>
            <a:ext cx="8534400" cy="1219200"/>
          </a:xfrm>
        </p:spPr>
        <p:txBody>
          <a:bodyPr/>
          <a:lstStyle/>
          <a:p>
            <a:pPr algn="l" eaLnBrk="1" hangingPunct="1"/>
            <a:r>
              <a:rPr lang="en-US" sz="3600" b="1">
                <a:solidFill>
                  <a:srgbClr val="FFFF00"/>
                </a:solidFill>
                <a:latin typeface="Arial" charset="0"/>
              </a:rPr>
              <a:t>Find the message and compose backwards from it</a:t>
            </a:r>
            <a:endParaRPr lang="pt-BR" sz="3600" b="1">
              <a:solidFill>
                <a:srgbClr val="FFFF00"/>
              </a:solidFill>
              <a:latin typeface="Arial" charset="0"/>
            </a:endParaRPr>
          </a:p>
        </p:txBody>
      </p:sp>
      <p:sp>
        <p:nvSpPr>
          <p:cNvPr id="59395" name="Rectangle 3"/>
          <p:cNvSpPr>
            <a:spLocks noGrp="1" noChangeArrowheads="1"/>
          </p:cNvSpPr>
          <p:nvPr>
            <p:ph type="body" idx="1"/>
          </p:nvPr>
        </p:nvSpPr>
        <p:spPr>
          <a:xfrm>
            <a:off x="2438400" y="1600200"/>
            <a:ext cx="4953000" cy="4572000"/>
          </a:xfrm>
        </p:spPr>
        <p:txBody>
          <a:bodyPr/>
          <a:lstStyle/>
          <a:p>
            <a:pPr marL="609600" indent="-609600" eaLnBrk="1" hangingPunct="1">
              <a:spcAft>
                <a:spcPts val="600"/>
              </a:spcAft>
              <a:buFontTx/>
              <a:buAutoNum type="arabicPeriod"/>
            </a:pPr>
            <a:r>
              <a:rPr lang="pt-BR" b="1">
                <a:latin typeface="Arial" charset="0"/>
              </a:rPr>
              <a:t>Tables and Figure</a:t>
            </a:r>
          </a:p>
          <a:p>
            <a:pPr marL="609600" indent="-609600" eaLnBrk="1" hangingPunct="1">
              <a:spcAft>
                <a:spcPts val="600"/>
              </a:spcAft>
              <a:buFontTx/>
              <a:buAutoNum type="arabicPeriod"/>
            </a:pPr>
            <a:r>
              <a:rPr lang="pt-BR" b="1">
                <a:latin typeface="Arial" charset="0"/>
              </a:rPr>
              <a:t>Results</a:t>
            </a:r>
          </a:p>
          <a:p>
            <a:pPr marL="609600" indent="-609600" eaLnBrk="1" hangingPunct="1">
              <a:spcAft>
                <a:spcPts val="600"/>
              </a:spcAft>
              <a:buFontTx/>
              <a:buAutoNum type="arabicPeriod"/>
            </a:pPr>
            <a:r>
              <a:rPr lang="pt-BR" b="1">
                <a:latin typeface="Arial" charset="0"/>
              </a:rPr>
              <a:t>Discussion</a:t>
            </a:r>
          </a:p>
          <a:p>
            <a:pPr marL="609600" indent="-609600" eaLnBrk="1" hangingPunct="1">
              <a:spcAft>
                <a:spcPts val="600"/>
              </a:spcAft>
              <a:buFontTx/>
              <a:buAutoNum type="arabicPeriod"/>
            </a:pPr>
            <a:r>
              <a:rPr lang="pt-BR" b="1">
                <a:latin typeface="Arial" charset="0"/>
              </a:rPr>
              <a:t>Introduction</a:t>
            </a:r>
          </a:p>
          <a:p>
            <a:pPr marL="609600" indent="-609600" eaLnBrk="1" hangingPunct="1">
              <a:spcAft>
                <a:spcPts val="600"/>
              </a:spcAft>
              <a:buFontTx/>
              <a:buAutoNum type="arabicPeriod"/>
            </a:pPr>
            <a:r>
              <a:rPr lang="pt-BR" b="1">
                <a:latin typeface="Arial" charset="0"/>
              </a:rPr>
              <a:t>Methods</a:t>
            </a:r>
          </a:p>
          <a:p>
            <a:pPr marL="609600" indent="-609600" eaLnBrk="1" hangingPunct="1">
              <a:spcAft>
                <a:spcPts val="600"/>
              </a:spcAft>
              <a:buFontTx/>
              <a:buAutoNum type="arabicPeriod"/>
            </a:pPr>
            <a:r>
              <a:rPr lang="pt-BR" b="1">
                <a:latin typeface="Arial" charset="0"/>
              </a:rPr>
              <a:t>Abstract</a:t>
            </a:r>
          </a:p>
          <a:p>
            <a:pPr marL="609600" indent="-609600" eaLnBrk="1" hangingPunct="1">
              <a:spcAft>
                <a:spcPts val="600"/>
              </a:spcAft>
              <a:buFontTx/>
              <a:buAutoNum type="arabicPeriod"/>
            </a:pPr>
            <a:r>
              <a:rPr lang="pt-BR" b="1">
                <a:latin typeface="Arial" charset="0"/>
              </a:rPr>
              <a:t>References</a:t>
            </a:r>
          </a:p>
        </p:txBody>
      </p:sp>
    </p:spTree>
    <p:extLst>
      <p:ext uri="{BB962C8B-B14F-4D97-AF65-F5344CB8AC3E}">
        <p14:creationId xmlns:p14="http://schemas.microsoft.com/office/powerpoint/2010/main" val="3941291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5 </a:t>
            </a:r>
            <a:r>
              <a:rPr lang="en-US" sz="3600" dirty="0" err="1" smtClean="0"/>
              <a:t>Ws</a:t>
            </a:r>
            <a:r>
              <a:rPr lang="en-US" sz="3600" dirty="0" smtClean="0"/>
              <a:t> (and an H) in mentoring others in paper-writing</a:t>
            </a:r>
            <a:endParaRPr lang="en-US" sz="3600" dirty="0"/>
          </a:p>
        </p:txBody>
      </p:sp>
      <p:sp>
        <p:nvSpPr>
          <p:cNvPr id="3" name="Content Placeholder 2"/>
          <p:cNvSpPr>
            <a:spLocks noGrp="1"/>
          </p:cNvSpPr>
          <p:nvPr>
            <p:ph idx="1"/>
          </p:nvPr>
        </p:nvSpPr>
        <p:spPr/>
        <p:txBody>
          <a:bodyPr/>
          <a:lstStyle/>
          <a:p>
            <a:r>
              <a:rPr lang="en-US" sz="2400" dirty="0" smtClean="0">
                <a:solidFill>
                  <a:srgbClr val="FFFF00"/>
                </a:solidFill>
              </a:rPr>
              <a:t>Why</a:t>
            </a:r>
            <a:r>
              <a:rPr lang="en-US" sz="2400" dirty="0" smtClean="0"/>
              <a:t> we publish</a:t>
            </a:r>
          </a:p>
          <a:p>
            <a:r>
              <a:rPr lang="en-US" sz="2400" dirty="0" smtClean="0">
                <a:solidFill>
                  <a:srgbClr val="FFFF00"/>
                </a:solidFill>
              </a:rPr>
              <a:t>Where</a:t>
            </a:r>
            <a:r>
              <a:rPr lang="en-US" sz="2400" dirty="0" smtClean="0"/>
              <a:t> to publish</a:t>
            </a:r>
            <a:endParaRPr lang="en-US" sz="2400" dirty="0"/>
          </a:p>
          <a:p>
            <a:pPr lvl="1"/>
            <a:r>
              <a:rPr lang="en-US" sz="2000" dirty="0" smtClean="0"/>
              <a:t>Journal selection</a:t>
            </a:r>
          </a:p>
          <a:p>
            <a:r>
              <a:rPr lang="en-US" sz="2400" dirty="0" smtClean="0">
                <a:solidFill>
                  <a:srgbClr val="FFFF00"/>
                </a:solidFill>
              </a:rPr>
              <a:t>Who</a:t>
            </a:r>
            <a:r>
              <a:rPr lang="en-US" sz="2400" dirty="0" smtClean="0"/>
              <a:t> (or with whom) to publish</a:t>
            </a:r>
            <a:endParaRPr lang="en-US" sz="2400" dirty="0"/>
          </a:p>
          <a:p>
            <a:pPr lvl="1"/>
            <a:r>
              <a:rPr lang="en-US" sz="2000" dirty="0" smtClean="0"/>
              <a:t>Authorship</a:t>
            </a:r>
          </a:p>
          <a:p>
            <a:r>
              <a:rPr lang="en-US" sz="2400" dirty="0" smtClean="0">
                <a:solidFill>
                  <a:srgbClr val="FFFF00"/>
                </a:solidFill>
              </a:rPr>
              <a:t>What</a:t>
            </a:r>
            <a:r>
              <a:rPr lang="en-US" sz="2400" dirty="0" smtClean="0"/>
              <a:t> is the structure for the article</a:t>
            </a:r>
          </a:p>
          <a:p>
            <a:pPr lvl="1"/>
            <a:r>
              <a:rPr lang="en-US" sz="2000" dirty="0" smtClean="0"/>
              <a:t>Framework for paper writing</a:t>
            </a:r>
          </a:p>
          <a:p>
            <a:r>
              <a:rPr lang="en-US" sz="2400" dirty="0" smtClean="0">
                <a:solidFill>
                  <a:srgbClr val="FFFF00"/>
                </a:solidFill>
              </a:rPr>
              <a:t>When</a:t>
            </a:r>
            <a:r>
              <a:rPr lang="en-US" sz="2400" dirty="0" smtClean="0"/>
              <a:t> to write</a:t>
            </a:r>
          </a:p>
          <a:p>
            <a:pPr lvl="1"/>
            <a:r>
              <a:rPr lang="en-US" sz="2000" dirty="0" smtClean="0"/>
              <a:t>Timelines and getting to the end</a:t>
            </a:r>
          </a:p>
          <a:p>
            <a:r>
              <a:rPr lang="en-US" sz="2400" dirty="0" smtClean="0">
                <a:solidFill>
                  <a:srgbClr val="FFFF00"/>
                </a:solidFill>
              </a:rPr>
              <a:t>How</a:t>
            </a:r>
            <a:r>
              <a:rPr lang="en-US" sz="2400" dirty="0" smtClean="0"/>
              <a:t> to communicate</a:t>
            </a:r>
          </a:p>
          <a:p>
            <a:pPr lvl="1"/>
            <a:r>
              <a:rPr lang="en-US" sz="2000" dirty="0" smtClean="0"/>
              <a:t>With co-authors, with the journal </a:t>
            </a:r>
          </a:p>
          <a:p>
            <a:pPr marL="0" indent="0">
              <a:buNone/>
            </a:pPr>
            <a:endParaRPr lang="en-US" dirty="0" smtClean="0"/>
          </a:p>
          <a:p>
            <a:endParaRPr lang="en-US" dirty="0"/>
          </a:p>
        </p:txBody>
      </p:sp>
    </p:spTree>
    <p:extLst>
      <p:ext uri="{BB962C8B-B14F-4D97-AF65-F5344CB8AC3E}">
        <p14:creationId xmlns:p14="http://schemas.microsoft.com/office/powerpoint/2010/main" val="496506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2133600"/>
            <a:ext cx="6019800" cy="1752600"/>
          </a:xfrm>
        </p:spPr>
        <p:txBody>
          <a:bodyPr/>
          <a:lstStyle/>
          <a:p>
            <a:pPr marL="0" indent="0" algn="ctr">
              <a:buFontTx/>
              <a:buNone/>
            </a:pPr>
            <a:r>
              <a:rPr lang="en-US" sz="9600" b="1" dirty="0" smtClean="0">
                <a:latin typeface="Arial" charset="0"/>
              </a:rPr>
              <a:t>Rule of 4</a:t>
            </a:r>
            <a:endParaRPr lang="en-US" sz="9600" b="1" dirty="0">
              <a:latin typeface="Arial" charset="0"/>
            </a:endParaRPr>
          </a:p>
        </p:txBody>
      </p:sp>
    </p:spTree>
    <p:extLst>
      <p:ext uri="{BB962C8B-B14F-4D97-AF65-F5344CB8AC3E}">
        <p14:creationId xmlns:p14="http://schemas.microsoft.com/office/powerpoint/2010/main" val="3872830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76200"/>
            <a:ext cx="7772400" cy="1143000"/>
          </a:xfrm>
        </p:spPr>
        <p:txBody>
          <a:bodyPr/>
          <a:lstStyle/>
          <a:p>
            <a:pPr algn="l" eaLnBrk="1" hangingPunct="1"/>
            <a:r>
              <a:rPr lang="pt-BR" sz="5400" b="1">
                <a:solidFill>
                  <a:srgbClr val="FFFF00"/>
                </a:solidFill>
                <a:latin typeface="Arial" charset="0"/>
              </a:rPr>
              <a:t>4 x 4</a:t>
            </a:r>
          </a:p>
        </p:txBody>
      </p:sp>
      <p:sp>
        <p:nvSpPr>
          <p:cNvPr id="176131" name="Rectangle 3"/>
          <p:cNvSpPr>
            <a:spLocks noGrp="1" noChangeArrowheads="1"/>
          </p:cNvSpPr>
          <p:nvPr>
            <p:ph type="body" idx="1"/>
          </p:nvPr>
        </p:nvSpPr>
        <p:spPr>
          <a:xfrm>
            <a:off x="381000" y="1295400"/>
            <a:ext cx="4419600" cy="5410200"/>
          </a:xfrm>
        </p:spPr>
        <p:txBody>
          <a:bodyPr/>
          <a:lstStyle/>
          <a:p>
            <a:pPr marL="0" indent="0" eaLnBrk="1" hangingPunct="1">
              <a:lnSpc>
                <a:spcPct val="90000"/>
              </a:lnSpc>
              <a:spcAft>
                <a:spcPts val="600"/>
              </a:spcAft>
              <a:buFontTx/>
              <a:buNone/>
            </a:pPr>
            <a:r>
              <a:rPr lang="pt-BR" sz="2800" b="1">
                <a:latin typeface="Arial" charset="0"/>
              </a:rPr>
              <a:t>1. Introduction</a:t>
            </a:r>
          </a:p>
          <a:p>
            <a:pPr marL="914400" lvl="1" indent="-457200" eaLnBrk="1" hangingPunct="1">
              <a:lnSpc>
                <a:spcPct val="90000"/>
              </a:lnSpc>
              <a:spcAft>
                <a:spcPts val="600"/>
              </a:spcAft>
              <a:buFont typeface="Arial" charset="0"/>
              <a:buAutoNum type="arabicPeriod"/>
            </a:pPr>
            <a:r>
              <a:rPr lang="pt-BR" sz="2400">
                <a:latin typeface="Arial" charset="0"/>
              </a:rPr>
              <a:t>Big Picture</a:t>
            </a:r>
          </a:p>
          <a:p>
            <a:pPr marL="914400" lvl="1" indent="-457200" eaLnBrk="1" hangingPunct="1">
              <a:lnSpc>
                <a:spcPct val="90000"/>
              </a:lnSpc>
              <a:spcAft>
                <a:spcPts val="600"/>
              </a:spcAft>
              <a:buFont typeface="Arial" charset="0"/>
              <a:buAutoNum type="arabicPeriod"/>
            </a:pPr>
            <a:r>
              <a:rPr lang="pt-BR" sz="2400">
                <a:latin typeface="Arial" charset="0"/>
              </a:rPr>
              <a:t>Specific Issue</a:t>
            </a:r>
          </a:p>
          <a:p>
            <a:pPr marL="914400" lvl="1" indent="-457200" eaLnBrk="1" hangingPunct="1">
              <a:lnSpc>
                <a:spcPct val="90000"/>
              </a:lnSpc>
              <a:spcAft>
                <a:spcPts val="600"/>
              </a:spcAft>
              <a:buFont typeface="Arial" charset="0"/>
              <a:buAutoNum type="arabicPeriod"/>
            </a:pPr>
            <a:r>
              <a:rPr lang="pt-BR" sz="2400">
                <a:latin typeface="Arial" charset="0"/>
              </a:rPr>
              <a:t>Gap in knowledge</a:t>
            </a:r>
          </a:p>
          <a:p>
            <a:pPr marL="914400" lvl="1" indent="-457200" eaLnBrk="1" hangingPunct="1">
              <a:lnSpc>
                <a:spcPct val="90000"/>
              </a:lnSpc>
              <a:spcAft>
                <a:spcPts val="600"/>
              </a:spcAft>
              <a:buFont typeface="Arial" charset="0"/>
              <a:buAutoNum type="arabicPeriod"/>
            </a:pPr>
            <a:r>
              <a:rPr lang="pt-BR" sz="2400">
                <a:latin typeface="Arial" charset="0"/>
              </a:rPr>
              <a:t>How we fill the gap</a:t>
            </a:r>
          </a:p>
          <a:p>
            <a:pPr marL="0" indent="0" eaLnBrk="1" hangingPunct="1">
              <a:lnSpc>
                <a:spcPct val="90000"/>
              </a:lnSpc>
              <a:spcAft>
                <a:spcPts val="600"/>
              </a:spcAft>
              <a:buFontTx/>
              <a:buNone/>
            </a:pPr>
            <a:r>
              <a:rPr lang="pt-BR" sz="2800" b="1">
                <a:latin typeface="Arial" charset="0"/>
              </a:rPr>
              <a:t>2. Methods</a:t>
            </a:r>
          </a:p>
          <a:p>
            <a:pPr marL="914400" lvl="1" indent="-457200" eaLnBrk="1" hangingPunct="1">
              <a:lnSpc>
                <a:spcPct val="90000"/>
              </a:lnSpc>
              <a:spcAft>
                <a:spcPts val="600"/>
              </a:spcAft>
              <a:buFont typeface="Arial" charset="0"/>
              <a:buAutoNum type="arabicPeriod"/>
            </a:pPr>
            <a:r>
              <a:rPr lang="pt-BR" sz="2400">
                <a:latin typeface="Arial" charset="0"/>
              </a:rPr>
              <a:t>Overall study design</a:t>
            </a:r>
          </a:p>
          <a:p>
            <a:pPr marL="914400" lvl="1" indent="-457200" eaLnBrk="1" hangingPunct="1">
              <a:lnSpc>
                <a:spcPct val="90000"/>
              </a:lnSpc>
              <a:spcAft>
                <a:spcPts val="600"/>
              </a:spcAft>
              <a:buFont typeface="Arial" charset="0"/>
              <a:buAutoNum type="arabicPeriod"/>
            </a:pPr>
            <a:r>
              <a:rPr lang="pt-BR" sz="2400">
                <a:latin typeface="Arial" charset="0"/>
              </a:rPr>
              <a:t>Study subjects</a:t>
            </a:r>
          </a:p>
          <a:p>
            <a:pPr marL="914400" lvl="1" indent="-457200" eaLnBrk="1" hangingPunct="1">
              <a:lnSpc>
                <a:spcPct val="90000"/>
              </a:lnSpc>
              <a:spcAft>
                <a:spcPts val="600"/>
              </a:spcAft>
              <a:buFont typeface="Arial" charset="0"/>
              <a:buAutoNum type="arabicPeriod"/>
            </a:pPr>
            <a:r>
              <a:rPr lang="pt-BR" sz="2400">
                <a:latin typeface="Arial" charset="0"/>
              </a:rPr>
              <a:t>Measures</a:t>
            </a:r>
          </a:p>
          <a:p>
            <a:pPr marL="914400" lvl="1" indent="-457200" eaLnBrk="1" hangingPunct="1">
              <a:lnSpc>
                <a:spcPct val="90000"/>
              </a:lnSpc>
              <a:spcAft>
                <a:spcPts val="600"/>
              </a:spcAft>
              <a:buFont typeface="Arial" charset="0"/>
              <a:buAutoNum type="arabicPeriod"/>
            </a:pPr>
            <a:r>
              <a:rPr lang="pt-BR" sz="2400">
                <a:latin typeface="Arial" charset="0"/>
              </a:rPr>
              <a:t>Analysis</a:t>
            </a:r>
          </a:p>
        </p:txBody>
      </p:sp>
      <p:sp>
        <p:nvSpPr>
          <p:cNvPr id="4" name="Rectangle 3"/>
          <p:cNvSpPr txBox="1">
            <a:spLocks noChangeArrowheads="1"/>
          </p:cNvSpPr>
          <p:nvPr/>
        </p:nvSpPr>
        <p:spPr bwMode="auto">
          <a:xfrm>
            <a:off x="4648200" y="533400"/>
            <a:ext cx="4191000" cy="5257800"/>
          </a:xfrm>
          <a:prstGeom prst="rect">
            <a:avLst/>
          </a:prstGeom>
          <a:noFill/>
          <a:ln>
            <a:noFill/>
          </a:ln>
          <a:extLst/>
        </p:spPr>
        <p:txBody>
          <a:bodyPr/>
          <a:lstStyle>
            <a:lvl1pPr>
              <a:defRPr sz="2400" b="1">
                <a:solidFill>
                  <a:schemeClr val="tx1"/>
                </a:solidFill>
                <a:latin typeface="Times" charset="0"/>
                <a:ea typeface="ＭＳ Ｐゴシック" charset="0"/>
              </a:defRPr>
            </a:lvl1pPr>
            <a:lvl2pPr marL="914400" indent="-45720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eaLnBrk="1" hangingPunct="1">
              <a:lnSpc>
                <a:spcPct val="90000"/>
              </a:lnSpc>
              <a:spcBef>
                <a:spcPct val="20000"/>
              </a:spcBef>
              <a:spcAft>
                <a:spcPts val="600"/>
              </a:spcAft>
            </a:pPr>
            <a:r>
              <a:rPr lang="pt-BR" sz="2800">
                <a:latin typeface="Arial" charset="0"/>
              </a:rPr>
              <a:t>3. Results</a:t>
            </a:r>
          </a:p>
          <a:p>
            <a:pPr lvl="1" eaLnBrk="1" hangingPunct="1">
              <a:lnSpc>
                <a:spcPct val="90000"/>
              </a:lnSpc>
              <a:spcBef>
                <a:spcPct val="20000"/>
              </a:spcBef>
              <a:spcAft>
                <a:spcPts val="600"/>
              </a:spcAft>
              <a:buSzPct val="65000"/>
              <a:buFont typeface="Arial" charset="0"/>
              <a:buAutoNum type="arabicPeriod"/>
            </a:pPr>
            <a:r>
              <a:rPr lang="pt-BR" b="0">
                <a:latin typeface="Arial" charset="0"/>
              </a:rPr>
              <a:t>Trust me</a:t>
            </a:r>
          </a:p>
          <a:p>
            <a:pPr lvl="1" eaLnBrk="1" hangingPunct="1">
              <a:lnSpc>
                <a:spcPct val="90000"/>
              </a:lnSpc>
              <a:spcBef>
                <a:spcPct val="20000"/>
              </a:spcBef>
              <a:spcAft>
                <a:spcPts val="600"/>
              </a:spcAft>
              <a:buSzPct val="65000"/>
              <a:buFont typeface="Arial" charset="0"/>
              <a:buAutoNum type="arabicPeriod"/>
            </a:pPr>
            <a:r>
              <a:rPr lang="pt-BR" b="0">
                <a:latin typeface="Arial" charset="0"/>
              </a:rPr>
              <a:t>Cool measures</a:t>
            </a:r>
          </a:p>
          <a:p>
            <a:pPr lvl="1" eaLnBrk="1" hangingPunct="1">
              <a:lnSpc>
                <a:spcPct val="90000"/>
              </a:lnSpc>
              <a:spcBef>
                <a:spcPct val="20000"/>
              </a:spcBef>
              <a:spcAft>
                <a:spcPts val="600"/>
              </a:spcAft>
              <a:buSzPct val="65000"/>
              <a:buFont typeface="Arial" charset="0"/>
              <a:buAutoNum type="arabicPeriod"/>
            </a:pPr>
            <a:r>
              <a:rPr lang="pt-BR" b="0">
                <a:latin typeface="Arial" charset="0"/>
              </a:rPr>
              <a:t>No tricks</a:t>
            </a:r>
          </a:p>
          <a:p>
            <a:pPr lvl="1" eaLnBrk="1" hangingPunct="1">
              <a:lnSpc>
                <a:spcPct val="90000"/>
              </a:lnSpc>
              <a:spcBef>
                <a:spcPct val="20000"/>
              </a:spcBef>
              <a:spcAft>
                <a:spcPts val="600"/>
              </a:spcAft>
              <a:buSzPct val="65000"/>
              <a:buFont typeface="Arial" charset="0"/>
              <a:buAutoNum type="arabicPeriod"/>
            </a:pPr>
            <a:r>
              <a:rPr lang="pt-BR" b="0">
                <a:latin typeface="Arial" charset="0"/>
              </a:rPr>
              <a:t>It’s solid</a:t>
            </a:r>
          </a:p>
          <a:p>
            <a:pPr eaLnBrk="1" hangingPunct="1">
              <a:lnSpc>
                <a:spcPct val="90000"/>
              </a:lnSpc>
              <a:spcBef>
                <a:spcPct val="20000"/>
              </a:spcBef>
              <a:spcAft>
                <a:spcPts val="600"/>
              </a:spcAft>
            </a:pPr>
            <a:r>
              <a:rPr lang="pt-BR" sz="2800">
                <a:latin typeface="Arial" charset="0"/>
              </a:rPr>
              <a:t>4. Discussion</a:t>
            </a:r>
          </a:p>
          <a:p>
            <a:pPr lvl="1" eaLnBrk="1" hangingPunct="1">
              <a:lnSpc>
                <a:spcPct val="90000"/>
              </a:lnSpc>
              <a:spcBef>
                <a:spcPct val="20000"/>
              </a:spcBef>
              <a:spcAft>
                <a:spcPts val="600"/>
              </a:spcAft>
              <a:buSzPct val="65000"/>
              <a:buFont typeface="Arial" charset="0"/>
              <a:buAutoNum type="arabicPeriod"/>
            </a:pPr>
            <a:r>
              <a:rPr lang="pt-BR" b="0">
                <a:latin typeface="Arial" charset="0"/>
              </a:rPr>
              <a:t>Mission accomplished!</a:t>
            </a:r>
          </a:p>
          <a:p>
            <a:pPr lvl="1" eaLnBrk="1" hangingPunct="1">
              <a:lnSpc>
                <a:spcPct val="90000"/>
              </a:lnSpc>
              <a:spcBef>
                <a:spcPct val="20000"/>
              </a:spcBef>
              <a:spcAft>
                <a:spcPts val="600"/>
              </a:spcAft>
              <a:buSzPct val="65000"/>
              <a:buFont typeface="Arial" charset="0"/>
              <a:buAutoNum type="arabicPeriod"/>
            </a:pPr>
            <a:r>
              <a:rPr lang="pt-BR" b="0">
                <a:latin typeface="Arial" charset="0"/>
              </a:rPr>
              <a:t>Not only that...</a:t>
            </a:r>
          </a:p>
          <a:p>
            <a:pPr lvl="1" eaLnBrk="1" hangingPunct="1">
              <a:lnSpc>
                <a:spcPct val="90000"/>
              </a:lnSpc>
              <a:spcBef>
                <a:spcPct val="20000"/>
              </a:spcBef>
              <a:spcAft>
                <a:spcPts val="600"/>
              </a:spcAft>
              <a:buSzPct val="65000"/>
              <a:buFont typeface="Arial" charset="0"/>
              <a:buAutoNum type="arabicPeriod"/>
            </a:pPr>
            <a:r>
              <a:rPr lang="pt-BR" b="0">
                <a:latin typeface="Arial" charset="0"/>
              </a:rPr>
              <a:t>Mea culpa</a:t>
            </a:r>
          </a:p>
          <a:p>
            <a:pPr lvl="1" eaLnBrk="1" hangingPunct="1">
              <a:lnSpc>
                <a:spcPct val="90000"/>
              </a:lnSpc>
              <a:spcBef>
                <a:spcPct val="20000"/>
              </a:spcBef>
              <a:spcAft>
                <a:spcPts val="600"/>
              </a:spcAft>
              <a:buSzPct val="65000"/>
              <a:buFont typeface="Arial" charset="0"/>
              <a:buAutoNum type="arabicPeriod"/>
            </a:pPr>
            <a:r>
              <a:rPr lang="pt-BR" b="0">
                <a:latin typeface="Arial" charset="0"/>
              </a:rPr>
              <a:t>Kumbaya</a:t>
            </a:r>
            <a:br>
              <a:rPr lang="pt-BR" b="0">
                <a:latin typeface="Arial" charset="0"/>
              </a:rPr>
            </a:br>
            <a:endParaRPr lang="pt-BR" b="0">
              <a:latin typeface="Arial" charset="0"/>
            </a:endParaRPr>
          </a:p>
          <a:p>
            <a:pPr eaLnBrk="1" hangingPunct="1">
              <a:lnSpc>
                <a:spcPct val="90000"/>
              </a:lnSpc>
              <a:spcBef>
                <a:spcPct val="20000"/>
              </a:spcBef>
              <a:spcAft>
                <a:spcPts val="600"/>
              </a:spcAft>
              <a:buFontTx/>
              <a:buChar char="•"/>
            </a:pPr>
            <a:r>
              <a:rPr lang="pt-BR" sz="2800">
                <a:latin typeface="Arial" charset="0"/>
              </a:rPr>
              <a:t>4 also as 3 Tables and 1 Figure</a:t>
            </a:r>
          </a:p>
        </p:txBody>
      </p:sp>
    </p:spTree>
    <p:extLst>
      <p:ext uri="{BB962C8B-B14F-4D97-AF65-F5344CB8AC3E}">
        <p14:creationId xmlns:p14="http://schemas.microsoft.com/office/powerpoint/2010/main" val="1888634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6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61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61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613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1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613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613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613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6131">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85800" y="2667000"/>
            <a:ext cx="7772400" cy="1143000"/>
          </a:xfrm>
        </p:spPr>
        <p:txBody>
          <a:bodyPr/>
          <a:lstStyle/>
          <a:p>
            <a:pPr eaLnBrk="1" hangingPunct="1"/>
            <a:r>
              <a:rPr lang="en-US" sz="7200" b="1" dirty="0">
                <a:solidFill>
                  <a:srgbClr val="FFFF00"/>
                </a:solidFill>
                <a:latin typeface="Arial" charset="0"/>
              </a:rPr>
              <a:t>Tables and Figures</a:t>
            </a:r>
          </a:p>
        </p:txBody>
      </p:sp>
    </p:spTree>
    <p:extLst>
      <p:ext uri="{BB962C8B-B14F-4D97-AF65-F5344CB8AC3E}">
        <p14:creationId xmlns:p14="http://schemas.microsoft.com/office/powerpoint/2010/main" val="2253567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1E1FD">
            <a:alpha val="41176"/>
          </a:srgbClr>
        </a:solidFill>
        <a:effectLst/>
      </p:bgPr>
    </p:bg>
    <p:spTree>
      <p:nvGrpSpPr>
        <p:cNvPr id="1" name=""/>
        <p:cNvGrpSpPr/>
        <p:nvPr/>
      </p:nvGrpSpPr>
      <p:grpSpPr>
        <a:xfrm>
          <a:off x="0" y="0"/>
          <a:ext cx="0" cy="0"/>
          <a:chOff x="0" y="0"/>
          <a:chExt cx="0" cy="0"/>
        </a:xfrm>
      </p:grpSpPr>
      <p:pic>
        <p:nvPicPr>
          <p:cNvPr id="72706" name="Picture 6" descr="http://buffetoblog.files.wordpress.com/2009/07/papers-on-ground-everywhere.jpg?w=6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7086600" cy="431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 y="228600"/>
            <a:ext cx="8839200" cy="646113"/>
          </a:xfrm>
          <a:prstGeom prst="rect">
            <a:avLst/>
          </a:prstGeom>
          <a:noFill/>
        </p:spPr>
        <p:txBody>
          <a:bodyPr>
            <a:spAutoFit/>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ctr"/>
            <a:r>
              <a:rPr lang="en-US" sz="3600" smtClean="0">
                <a:solidFill>
                  <a:srgbClr val="002060"/>
                </a:solidFill>
                <a:latin typeface="Arial" charset="0"/>
              </a:rPr>
              <a:t>Tip: Pass the </a:t>
            </a:r>
            <a:r>
              <a:rPr lang="ja-JP" altLang="en-US" sz="3600" smtClean="0">
                <a:solidFill>
                  <a:srgbClr val="002060"/>
                </a:solidFill>
                <a:latin typeface="Arial" charset="0"/>
              </a:rPr>
              <a:t>“</a:t>
            </a:r>
            <a:r>
              <a:rPr lang="en-US" sz="3600" smtClean="0">
                <a:solidFill>
                  <a:srgbClr val="002060"/>
                </a:solidFill>
                <a:latin typeface="Arial" charset="0"/>
              </a:rPr>
              <a:t>Fall on the Ground Test</a:t>
            </a:r>
            <a:r>
              <a:rPr lang="ja-JP" altLang="en-US" sz="3600" smtClean="0">
                <a:solidFill>
                  <a:srgbClr val="002060"/>
                </a:solidFill>
                <a:latin typeface="Arial" charset="0"/>
              </a:rPr>
              <a:t>”</a:t>
            </a:r>
            <a:endParaRPr lang="en-US" sz="3600" smtClean="0">
              <a:solidFill>
                <a:srgbClr val="002060"/>
              </a:solidFill>
              <a:latin typeface="Arial" charset="0"/>
            </a:endParaRPr>
          </a:p>
        </p:txBody>
      </p:sp>
    </p:spTree>
    <p:extLst>
      <p:ext uri="{BB962C8B-B14F-4D97-AF65-F5344CB8AC3E}">
        <p14:creationId xmlns:p14="http://schemas.microsoft.com/office/powerpoint/2010/main" val="4229088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8600" y="152400"/>
            <a:ext cx="8458200" cy="1143000"/>
          </a:xfrm>
        </p:spPr>
        <p:txBody>
          <a:bodyPr/>
          <a:lstStyle/>
          <a:p>
            <a:r>
              <a:rPr lang="pt-BR" sz="4400" b="1">
                <a:latin typeface="Arial" charset="0"/>
              </a:rPr>
              <a:t>Tables and Figures</a:t>
            </a:r>
          </a:p>
        </p:txBody>
      </p:sp>
      <p:sp>
        <p:nvSpPr>
          <p:cNvPr id="64515" name="Rectangle 3"/>
          <p:cNvSpPr>
            <a:spLocks noGrp="1" noChangeArrowheads="1"/>
          </p:cNvSpPr>
          <p:nvPr>
            <p:ph type="body" idx="1"/>
          </p:nvPr>
        </p:nvSpPr>
        <p:spPr>
          <a:xfrm>
            <a:off x="304800" y="1524000"/>
            <a:ext cx="8610600" cy="5105400"/>
          </a:xfrm>
        </p:spPr>
        <p:txBody>
          <a:bodyPr/>
          <a:lstStyle/>
          <a:p>
            <a:r>
              <a:rPr lang="pt-BR" b="1" dirty="0">
                <a:latin typeface="Arial" charset="0"/>
              </a:rPr>
              <a:t>3 </a:t>
            </a:r>
            <a:r>
              <a:rPr lang="pt-BR" b="1" dirty="0" err="1">
                <a:latin typeface="Arial" charset="0"/>
              </a:rPr>
              <a:t>tables</a:t>
            </a:r>
            <a:endParaRPr lang="pt-BR" b="1" dirty="0">
              <a:latin typeface="Arial" charset="0"/>
            </a:endParaRPr>
          </a:p>
          <a:p>
            <a:pPr lvl="1"/>
            <a:r>
              <a:rPr lang="pt-BR" dirty="0" err="1">
                <a:solidFill>
                  <a:srgbClr val="FFFF99"/>
                </a:solidFill>
                <a:latin typeface="Arial" charset="0"/>
              </a:rPr>
              <a:t>Table</a:t>
            </a:r>
            <a:r>
              <a:rPr lang="pt-BR" dirty="0">
                <a:solidFill>
                  <a:srgbClr val="FFFF99"/>
                </a:solidFill>
                <a:latin typeface="Arial" charset="0"/>
              </a:rPr>
              <a:t> 1.</a:t>
            </a:r>
            <a:r>
              <a:rPr lang="pt-BR" dirty="0">
                <a:latin typeface="Arial" charset="0"/>
              </a:rPr>
              <a:t> </a:t>
            </a:r>
            <a:r>
              <a:rPr lang="pt-BR" dirty="0" err="1">
                <a:latin typeface="Arial" charset="0"/>
              </a:rPr>
              <a:t>Description</a:t>
            </a:r>
            <a:r>
              <a:rPr lang="pt-BR" dirty="0">
                <a:latin typeface="Arial" charset="0"/>
              </a:rPr>
              <a:t> </a:t>
            </a:r>
            <a:r>
              <a:rPr lang="pt-BR" dirty="0" err="1">
                <a:latin typeface="Arial" charset="0"/>
              </a:rPr>
              <a:t>of</a:t>
            </a:r>
            <a:r>
              <a:rPr lang="pt-BR" dirty="0">
                <a:latin typeface="Arial" charset="0"/>
              </a:rPr>
              <a:t> </a:t>
            </a:r>
            <a:r>
              <a:rPr lang="pt-BR" dirty="0" err="1">
                <a:latin typeface="Arial" charset="0"/>
              </a:rPr>
              <a:t>study</a:t>
            </a:r>
            <a:r>
              <a:rPr lang="pt-BR" dirty="0">
                <a:latin typeface="Arial" charset="0"/>
              </a:rPr>
              <a:t> </a:t>
            </a:r>
            <a:r>
              <a:rPr lang="pt-BR" dirty="0" err="1">
                <a:latin typeface="Arial" charset="0"/>
              </a:rPr>
              <a:t>population</a:t>
            </a:r>
            <a:endParaRPr lang="pt-BR" dirty="0">
              <a:latin typeface="Arial" charset="0"/>
            </a:endParaRPr>
          </a:p>
          <a:p>
            <a:pPr lvl="1"/>
            <a:r>
              <a:rPr lang="pt-BR" dirty="0" err="1">
                <a:solidFill>
                  <a:srgbClr val="FFFF99"/>
                </a:solidFill>
                <a:latin typeface="Arial" charset="0"/>
              </a:rPr>
              <a:t>Table</a:t>
            </a:r>
            <a:r>
              <a:rPr lang="pt-BR" dirty="0">
                <a:solidFill>
                  <a:srgbClr val="FFFF99"/>
                </a:solidFill>
                <a:latin typeface="Arial" charset="0"/>
              </a:rPr>
              <a:t> 2.</a:t>
            </a:r>
            <a:r>
              <a:rPr lang="pt-BR" dirty="0">
                <a:latin typeface="Arial" charset="0"/>
              </a:rPr>
              <a:t> </a:t>
            </a:r>
            <a:r>
              <a:rPr lang="pt-BR" dirty="0" err="1">
                <a:latin typeface="Arial" charset="0"/>
              </a:rPr>
              <a:t>Bivariate</a:t>
            </a:r>
            <a:r>
              <a:rPr lang="pt-BR" dirty="0">
                <a:latin typeface="Arial" charset="0"/>
              </a:rPr>
              <a:t> correlates </a:t>
            </a:r>
            <a:r>
              <a:rPr lang="pt-BR" dirty="0" err="1">
                <a:latin typeface="Arial" charset="0"/>
              </a:rPr>
              <a:t>of</a:t>
            </a:r>
            <a:r>
              <a:rPr lang="pt-BR" dirty="0">
                <a:latin typeface="Arial" charset="0"/>
              </a:rPr>
              <a:t> </a:t>
            </a:r>
            <a:r>
              <a:rPr lang="pt-BR" dirty="0" err="1">
                <a:latin typeface="Arial" charset="0"/>
              </a:rPr>
              <a:t>main</a:t>
            </a:r>
            <a:r>
              <a:rPr lang="pt-BR" dirty="0">
                <a:latin typeface="Arial" charset="0"/>
              </a:rPr>
              <a:t> </a:t>
            </a:r>
            <a:r>
              <a:rPr lang="pt-BR" dirty="0" err="1">
                <a:latin typeface="Arial" charset="0"/>
              </a:rPr>
              <a:t>outcome</a:t>
            </a:r>
            <a:endParaRPr lang="pt-BR" dirty="0">
              <a:latin typeface="Arial" charset="0"/>
            </a:endParaRPr>
          </a:p>
          <a:p>
            <a:pPr lvl="1"/>
            <a:r>
              <a:rPr lang="pt-BR" dirty="0" err="1">
                <a:solidFill>
                  <a:srgbClr val="FFFF99"/>
                </a:solidFill>
                <a:latin typeface="Arial" charset="0"/>
              </a:rPr>
              <a:t>Table</a:t>
            </a:r>
            <a:r>
              <a:rPr lang="pt-BR" dirty="0">
                <a:solidFill>
                  <a:srgbClr val="FFFF99"/>
                </a:solidFill>
                <a:latin typeface="Arial" charset="0"/>
              </a:rPr>
              <a:t> 3.</a:t>
            </a:r>
            <a:r>
              <a:rPr lang="pt-BR" dirty="0">
                <a:latin typeface="Arial" charset="0"/>
              </a:rPr>
              <a:t> </a:t>
            </a:r>
            <a:r>
              <a:rPr lang="pt-BR" dirty="0" err="1">
                <a:latin typeface="Arial" charset="0"/>
              </a:rPr>
              <a:t>Multivariate</a:t>
            </a:r>
            <a:r>
              <a:rPr lang="pt-BR" dirty="0">
                <a:latin typeface="Arial" charset="0"/>
              </a:rPr>
              <a:t> </a:t>
            </a:r>
            <a:r>
              <a:rPr lang="pt-BR" dirty="0" err="1">
                <a:latin typeface="Arial" charset="0"/>
              </a:rPr>
              <a:t>analysis</a:t>
            </a:r>
            <a:r>
              <a:rPr lang="pt-BR" dirty="0">
                <a:latin typeface="Arial" charset="0"/>
              </a:rPr>
              <a:t> </a:t>
            </a:r>
            <a:r>
              <a:rPr lang="pt-BR" dirty="0" err="1">
                <a:latin typeface="Arial" charset="0"/>
              </a:rPr>
              <a:t>of</a:t>
            </a:r>
            <a:r>
              <a:rPr lang="pt-BR" dirty="0">
                <a:latin typeface="Arial" charset="0"/>
              </a:rPr>
              <a:t> </a:t>
            </a:r>
            <a:r>
              <a:rPr lang="pt-BR" dirty="0" err="1">
                <a:latin typeface="Arial" charset="0"/>
              </a:rPr>
              <a:t>main</a:t>
            </a:r>
            <a:r>
              <a:rPr lang="pt-BR" dirty="0">
                <a:latin typeface="Arial" charset="0"/>
              </a:rPr>
              <a:t> </a:t>
            </a:r>
            <a:r>
              <a:rPr lang="pt-BR" dirty="0" err="1">
                <a:latin typeface="Arial" charset="0"/>
              </a:rPr>
              <a:t>outcome</a:t>
            </a:r>
            <a:endParaRPr lang="pt-BR" dirty="0">
              <a:latin typeface="Arial" charset="0"/>
            </a:endParaRPr>
          </a:p>
          <a:p>
            <a:pPr lvl="1"/>
            <a:r>
              <a:rPr lang="pt-BR" dirty="0">
                <a:solidFill>
                  <a:srgbClr val="FFFF99"/>
                </a:solidFill>
                <a:latin typeface="Arial" charset="0"/>
              </a:rPr>
              <a:t>(</a:t>
            </a:r>
            <a:r>
              <a:rPr lang="pt-BR" dirty="0" err="1">
                <a:solidFill>
                  <a:srgbClr val="FFFF99"/>
                </a:solidFill>
                <a:latin typeface="Arial" charset="0"/>
              </a:rPr>
              <a:t>Table</a:t>
            </a:r>
            <a:r>
              <a:rPr lang="pt-BR" dirty="0">
                <a:solidFill>
                  <a:srgbClr val="FFFF99"/>
                </a:solidFill>
                <a:latin typeface="Arial" charset="0"/>
              </a:rPr>
              <a:t> 4 </a:t>
            </a:r>
            <a:r>
              <a:rPr lang="pt-BR" dirty="0" err="1">
                <a:solidFill>
                  <a:srgbClr val="FFFF99"/>
                </a:solidFill>
                <a:latin typeface="Arial" charset="0"/>
              </a:rPr>
              <a:t>maybe</a:t>
            </a:r>
            <a:r>
              <a:rPr lang="pt-BR" dirty="0">
                <a:solidFill>
                  <a:srgbClr val="FFFF99"/>
                </a:solidFill>
                <a:latin typeface="Arial" charset="0"/>
              </a:rPr>
              <a:t>.</a:t>
            </a:r>
            <a:r>
              <a:rPr lang="pt-BR" dirty="0">
                <a:latin typeface="Arial" charset="0"/>
              </a:rPr>
              <a:t> Sub-</a:t>
            </a:r>
            <a:r>
              <a:rPr lang="pt-BR" dirty="0" err="1">
                <a:latin typeface="Arial" charset="0"/>
              </a:rPr>
              <a:t>analyses</a:t>
            </a:r>
            <a:r>
              <a:rPr lang="pt-BR" dirty="0">
                <a:latin typeface="Arial" charset="0"/>
              </a:rPr>
              <a:t>, </a:t>
            </a:r>
            <a:r>
              <a:rPr lang="pt-BR" dirty="0" err="1">
                <a:latin typeface="Arial" charset="0"/>
              </a:rPr>
              <a:t>secondary</a:t>
            </a:r>
            <a:r>
              <a:rPr lang="pt-BR" dirty="0">
                <a:latin typeface="Arial" charset="0"/>
              </a:rPr>
              <a:t> </a:t>
            </a:r>
            <a:r>
              <a:rPr lang="pt-BR" dirty="0" err="1">
                <a:latin typeface="Arial" charset="0"/>
              </a:rPr>
              <a:t>questions</a:t>
            </a:r>
            <a:r>
              <a:rPr lang="pt-BR" dirty="0">
                <a:latin typeface="Arial" charset="0"/>
              </a:rPr>
              <a:t>)</a:t>
            </a:r>
          </a:p>
          <a:p>
            <a:r>
              <a:rPr lang="pt-BR" b="1" dirty="0">
                <a:latin typeface="Arial" charset="0"/>
              </a:rPr>
              <a:t>1 figure (</a:t>
            </a:r>
            <a:r>
              <a:rPr lang="pt-BR" b="1" dirty="0" err="1">
                <a:latin typeface="Arial" charset="0"/>
              </a:rPr>
              <a:t>maybe</a:t>
            </a:r>
            <a:r>
              <a:rPr lang="pt-BR" b="1" dirty="0">
                <a:latin typeface="Arial" charset="0"/>
              </a:rPr>
              <a:t>)</a:t>
            </a:r>
          </a:p>
          <a:p>
            <a:pPr lvl="1"/>
            <a:r>
              <a:rPr lang="pt-BR" dirty="0">
                <a:solidFill>
                  <a:srgbClr val="FFFF99"/>
                </a:solidFill>
                <a:latin typeface="Arial" charset="0"/>
              </a:rPr>
              <a:t>Figure 1. </a:t>
            </a:r>
            <a:r>
              <a:rPr lang="pt-BR" dirty="0" err="1">
                <a:latin typeface="Arial" charset="0"/>
              </a:rPr>
              <a:t>Flow</a:t>
            </a:r>
            <a:r>
              <a:rPr lang="pt-BR" dirty="0">
                <a:latin typeface="Arial" charset="0"/>
              </a:rPr>
              <a:t> </a:t>
            </a:r>
            <a:r>
              <a:rPr lang="pt-BR" dirty="0" err="1">
                <a:latin typeface="Arial" charset="0"/>
              </a:rPr>
              <a:t>of</a:t>
            </a:r>
            <a:r>
              <a:rPr lang="pt-BR" dirty="0">
                <a:latin typeface="Arial" charset="0"/>
              </a:rPr>
              <a:t> </a:t>
            </a:r>
            <a:r>
              <a:rPr lang="pt-BR" dirty="0" err="1" smtClean="0">
                <a:latin typeface="Arial" charset="0"/>
              </a:rPr>
              <a:t>subjects</a:t>
            </a:r>
            <a:r>
              <a:rPr lang="pt-BR" dirty="0" smtClean="0">
                <a:latin typeface="Arial" charset="0"/>
              </a:rPr>
              <a:t> (e.g., CONSORT </a:t>
            </a:r>
            <a:r>
              <a:rPr lang="pt-BR" dirty="0" err="1" smtClean="0">
                <a:latin typeface="Arial" charset="0"/>
              </a:rPr>
              <a:t>Diagram</a:t>
            </a:r>
            <a:r>
              <a:rPr lang="pt-BR" dirty="0" smtClean="0">
                <a:latin typeface="Arial" charset="0"/>
              </a:rPr>
              <a:t>); </a:t>
            </a:r>
            <a:r>
              <a:rPr lang="pt-BR" dirty="0">
                <a:latin typeface="Arial" charset="0"/>
              </a:rPr>
              <a:t>procedures in </a:t>
            </a:r>
            <a:r>
              <a:rPr lang="pt-BR" dirty="0" err="1">
                <a:latin typeface="Arial" charset="0"/>
              </a:rPr>
              <a:t>study</a:t>
            </a:r>
            <a:r>
              <a:rPr lang="pt-BR" dirty="0">
                <a:latin typeface="Arial" charset="0"/>
              </a:rPr>
              <a:t>; </a:t>
            </a:r>
            <a:r>
              <a:rPr lang="pt-BR" dirty="0" err="1" smtClean="0">
                <a:latin typeface="Arial" charset="0"/>
              </a:rPr>
              <a:t>trends</a:t>
            </a:r>
            <a:r>
              <a:rPr lang="pt-BR" dirty="0" smtClean="0">
                <a:latin typeface="Arial" charset="0"/>
              </a:rPr>
              <a:t> </a:t>
            </a:r>
            <a:r>
              <a:rPr lang="pt-BR" dirty="0">
                <a:latin typeface="Arial" charset="0"/>
              </a:rPr>
              <a:t>over time; </a:t>
            </a:r>
            <a:r>
              <a:rPr lang="pt-BR" dirty="0" err="1">
                <a:latin typeface="Arial" charset="0"/>
              </a:rPr>
              <a:t>Map</a:t>
            </a:r>
            <a:r>
              <a:rPr lang="pt-BR" dirty="0">
                <a:latin typeface="Arial" charset="0"/>
              </a:rPr>
              <a:t>; “</a:t>
            </a:r>
            <a:r>
              <a:rPr lang="pt-BR" dirty="0" err="1">
                <a:latin typeface="Arial" charset="0"/>
              </a:rPr>
              <a:t>Cascade</a:t>
            </a:r>
            <a:r>
              <a:rPr lang="pt-BR" dirty="0">
                <a:latin typeface="Arial" charset="0"/>
              </a:rPr>
              <a:t>”</a:t>
            </a:r>
          </a:p>
        </p:txBody>
      </p:sp>
    </p:spTree>
    <p:extLst>
      <p:ext uri="{BB962C8B-B14F-4D97-AF65-F5344CB8AC3E}">
        <p14:creationId xmlns:p14="http://schemas.microsoft.com/office/powerpoint/2010/main" val="131747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idx="4294967295"/>
          </p:nvPr>
        </p:nvSpPr>
        <p:spPr>
          <a:xfrm>
            <a:off x="685800" y="2438400"/>
            <a:ext cx="7772400" cy="1143000"/>
          </a:xfrm>
        </p:spPr>
        <p:txBody>
          <a:bodyPr/>
          <a:lstStyle/>
          <a:p>
            <a:pPr eaLnBrk="1" hangingPunct="1"/>
            <a:r>
              <a:rPr lang="en-US" sz="7200" b="1">
                <a:solidFill>
                  <a:srgbClr val="FFFF00"/>
                </a:solidFill>
                <a:latin typeface="Arial" charset="0"/>
              </a:rPr>
              <a:t>Results</a:t>
            </a:r>
          </a:p>
        </p:txBody>
      </p:sp>
    </p:spTree>
    <p:extLst>
      <p:ext uri="{BB962C8B-B14F-4D97-AF65-F5344CB8AC3E}">
        <p14:creationId xmlns:p14="http://schemas.microsoft.com/office/powerpoint/2010/main" val="4237684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76200"/>
            <a:ext cx="7772400" cy="838200"/>
          </a:xfrm>
        </p:spPr>
        <p:txBody>
          <a:bodyPr/>
          <a:lstStyle/>
          <a:p>
            <a:pPr algn="l" eaLnBrk="1" hangingPunct="1"/>
            <a:r>
              <a:rPr lang="pt-BR" sz="3200" b="1">
                <a:solidFill>
                  <a:srgbClr val="FFFF00"/>
                </a:solidFill>
                <a:latin typeface="Arial" charset="0"/>
              </a:rPr>
              <a:t>Results in 4 Parts</a:t>
            </a:r>
          </a:p>
        </p:txBody>
      </p:sp>
      <p:sp>
        <p:nvSpPr>
          <p:cNvPr id="76803" name="Rectangle 3"/>
          <p:cNvSpPr>
            <a:spLocks noGrp="1" noChangeArrowheads="1"/>
          </p:cNvSpPr>
          <p:nvPr>
            <p:ph type="body" idx="1"/>
          </p:nvPr>
        </p:nvSpPr>
        <p:spPr>
          <a:xfrm>
            <a:off x="533400" y="990600"/>
            <a:ext cx="8382000" cy="5715000"/>
          </a:xfrm>
        </p:spPr>
        <p:txBody>
          <a:bodyPr/>
          <a:lstStyle/>
          <a:p>
            <a:pPr marL="609600" indent="-609600" eaLnBrk="1" hangingPunct="1">
              <a:lnSpc>
                <a:spcPct val="90000"/>
              </a:lnSpc>
              <a:spcAft>
                <a:spcPts val="600"/>
              </a:spcAft>
              <a:buFontTx/>
              <a:buAutoNum type="arabicPeriod"/>
            </a:pPr>
            <a:r>
              <a:rPr lang="pt-BR" sz="2800" b="1">
                <a:solidFill>
                  <a:srgbClr val="FFC000"/>
                </a:solidFill>
                <a:latin typeface="Arial" charset="0"/>
              </a:rPr>
              <a:t>Trust us: </a:t>
            </a:r>
            <a:r>
              <a:rPr lang="pt-BR" sz="2800" b="1">
                <a:latin typeface="Arial" charset="0"/>
              </a:rPr>
              <a:t>Describe your sample (Table 1)</a:t>
            </a:r>
          </a:p>
          <a:p>
            <a:pPr marL="1009650" lvl="1" indent="-609600" eaLnBrk="1" hangingPunct="1">
              <a:lnSpc>
                <a:spcPct val="90000"/>
              </a:lnSpc>
              <a:spcAft>
                <a:spcPts val="600"/>
              </a:spcAft>
            </a:pPr>
            <a:r>
              <a:rPr lang="pt-BR" sz="2400">
                <a:latin typeface="Arial" charset="0"/>
              </a:rPr>
              <a:t>This is a great sample, the right population, here is how it may or may not look like your population</a:t>
            </a:r>
          </a:p>
          <a:p>
            <a:pPr marL="1009650" lvl="1" indent="-609600" eaLnBrk="1" hangingPunct="1">
              <a:lnSpc>
                <a:spcPct val="90000"/>
              </a:lnSpc>
              <a:spcAft>
                <a:spcPts val="600"/>
              </a:spcAft>
            </a:pPr>
            <a:r>
              <a:rPr lang="pt-BR" sz="2400">
                <a:latin typeface="Arial" charset="0"/>
              </a:rPr>
              <a:t>Eligible, enrolled, participation rate</a:t>
            </a:r>
          </a:p>
          <a:p>
            <a:pPr marL="1009650" lvl="1" indent="-609600" eaLnBrk="1" hangingPunct="1">
              <a:lnSpc>
                <a:spcPct val="90000"/>
              </a:lnSpc>
              <a:spcAft>
                <a:spcPts val="600"/>
              </a:spcAft>
            </a:pPr>
            <a:r>
              <a:rPr lang="pt-BR" sz="2400">
                <a:latin typeface="Arial" charset="0"/>
              </a:rPr>
              <a:t>Demographics</a:t>
            </a:r>
            <a:br>
              <a:rPr lang="pt-BR" sz="2400">
                <a:latin typeface="Arial" charset="0"/>
              </a:rPr>
            </a:br>
            <a:endParaRPr lang="pt-BR" sz="2400">
              <a:latin typeface="Arial" charset="0"/>
            </a:endParaRPr>
          </a:p>
          <a:p>
            <a:pPr marL="609600" indent="-609600" eaLnBrk="1" hangingPunct="1">
              <a:lnSpc>
                <a:spcPct val="90000"/>
              </a:lnSpc>
              <a:spcAft>
                <a:spcPts val="600"/>
              </a:spcAft>
              <a:buFontTx/>
              <a:buAutoNum type="arabicPeriod"/>
            </a:pPr>
            <a:r>
              <a:rPr lang="pt-BR" sz="2800" b="1">
                <a:solidFill>
                  <a:srgbClr val="FFC000"/>
                </a:solidFill>
                <a:latin typeface="Arial" charset="0"/>
              </a:rPr>
              <a:t>Cool measures: </a:t>
            </a:r>
            <a:r>
              <a:rPr lang="pt-BR" sz="2800" b="1">
                <a:latin typeface="Arial" charset="0"/>
              </a:rPr>
              <a:t>Primary outcomes (Table 1 or 2)</a:t>
            </a:r>
          </a:p>
          <a:p>
            <a:pPr marL="1009650" lvl="1" indent="-609600" eaLnBrk="1" hangingPunct="1">
              <a:lnSpc>
                <a:spcPct val="90000"/>
              </a:lnSpc>
              <a:spcAft>
                <a:spcPts val="600"/>
              </a:spcAft>
            </a:pPr>
            <a:r>
              <a:rPr lang="pt-BR" sz="2400">
                <a:latin typeface="Arial" charset="0"/>
              </a:rPr>
              <a:t>Segue to the most novel and interesting measures</a:t>
            </a:r>
          </a:p>
          <a:p>
            <a:pPr marL="1009650" lvl="1" indent="-609600" eaLnBrk="1" hangingPunct="1">
              <a:lnSpc>
                <a:spcPct val="90000"/>
              </a:lnSpc>
              <a:spcBef>
                <a:spcPts val="1200"/>
              </a:spcBef>
              <a:spcAft>
                <a:spcPts val="1200"/>
              </a:spcAft>
            </a:pPr>
            <a:r>
              <a:rPr lang="pt-BR" sz="2400">
                <a:latin typeface="Arial" charset="0"/>
              </a:rPr>
              <a:t>Main outcome, other outcomes, laboratory results, novel measures</a:t>
            </a:r>
          </a:p>
        </p:txBody>
      </p:sp>
    </p:spTree>
    <p:extLst>
      <p:ext uri="{BB962C8B-B14F-4D97-AF65-F5344CB8AC3E}">
        <p14:creationId xmlns:p14="http://schemas.microsoft.com/office/powerpoint/2010/main" val="3774080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8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80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76200"/>
            <a:ext cx="7772400" cy="838200"/>
          </a:xfrm>
        </p:spPr>
        <p:txBody>
          <a:bodyPr/>
          <a:lstStyle/>
          <a:p>
            <a:pPr algn="l" eaLnBrk="1" hangingPunct="1"/>
            <a:r>
              <a:rPr lang="pt-BR" sz="3200" b="1">
                <a:solidFill>
                  <a:srgbClr val="FFFF00"/>
                </a:solidFill>
                <a:latin typeface="Arial" charset="0"/>
              </a:rPr>
              <a:t>Results in 4 Parts</a:t>
            </a:r>
          </a:p>
        </p:txBody>
      </p:sp>
      <p:sp>
        <p:nvSpPr>
          <p:cNvPr id="76803" name="Rectangle 3"/>
          <p:cNvSpPr>
            <a:spLocks noGrp="1" noChangeArrowheads="1"/>
          </p:cNvSpPr>
          <p:nvPr>
            <p:ph type="body" idx="1"/>
          </p:nvPr>
        </p:nvSpPr>
        <p:spPr>
          <a:xfrm>
            <a:off x="533400" y="990600"/>
            <a:ext cx="8382000" cy="5715000"/>
          </a:xfrm>
        </p:spPr>
        <p:txBody>
          <a:bodyPr/>
          <a:lstStyle/>
          <a:p>
            <a:pPr marL="609600" indent="-609600" eaLnBrk="1" hangingPunct="1">
              <a:lnSpc>
                <a:spcPct val="90000"/>
              </a:lnSpc>
              <a:spcBef>
                <a:spcPts val="1800"/>
              </a:spcBef>
              <a:spcAft>
                <a:spcPts val="1800"/>
              </a:spcAft>
              <a:buFontTx/>
              <a:buAutoNum type="arabicPeriod" startAt="3"/>
            </a:pPr>
            <a:r>
              <a:rPr lang="pt-BR" sz="2800" b="1" dirty="0">
                <a:solidFill>
                  <a:srgbClr val="FFC000"/>
                </a:solidFill>
                <a:latin typeface="Arial" charset="0"/>
              </a:rPr>
              <a:t>No </a:t>
            </a:r>
            <a:r>
              <a:rPr lang="pt-BR" sz="2800" b="1" dirty="0" err="1">
                <a:solidFill>
                  <a:srgbClr val="FFC000"/>
                </a:solidFill>
                <a:latin typeface="Arial" charset="0"/>
              </a:rPr>
              <a:t>tricks</a:t>
            </a:r>
            <a:r>
              <a:rPr lang="pt-BR" sz="2800" b="1" dirty="0">
                <a:solidFill>
                  <a:srgbClr val="FFC000"/>
                </a:solidFill>
                <a:latin typeface="Arial" charset="0"/>
              </a:rPr>
              <a:t>: </a:t>
            </a:r>
            <a:r>
              <a:rPr lang="pt-BR" sz="2800" b="1" dirty="0" err="1">
                <a:latin typeface="Arial" charset="0"/>
              </a:rPr>
              <a:t>Associations</a:t>
            </a:r>
            <a:r>
              <a:rPr lang="pt-BR" sz="2800" b="1" dirty="0">
                <a:latin typeface="Arial" charset="0"/>
              </a:rPr>
              <a:t> </a:t>
            </a:r>
            <a:r>
              <a:rPr lang="pt-BR" sz="2800" b="1" dirty="0" err="1">
                <a:latin typeface="Arial" charset="0"/>
              </a:rPr>
              <a:t>with</a:t>
            </a:r>
            <a:r>
              <a:rPr lang="pt-BR" sz="2800" b="1" dirty="0">
                <a:latin typeface="Arial" charset="0"/>
              </a:rPr>
              <a:t> </a:t>
            </a:r>
            <a:r>
              <a:rPr lang="pt-BR" sz="2800" b="1" dirty="0" err="1">
                <a:latin typeface="Arial" charset="0"/>
              </a:rPr>
              <a:t>the</a:t>
            </a:r>
            <a:r>
              <a:rPr lang="pt-BR" sz="2800" b="1" dirty="0">
                <a:latin typeface="Arial" charset="0"/>
              </a:rPr>
              <a:t> </a:t>
            </a:r>
            <a:r>
              <a:rPr lang="pt-BR" sz="2800" b="1" dirty="0" err="1">
                <a:latin typeface="Arial" charset="0"/>
              </a:rPr>
              <a:t>main</a:t>
            </a:r>
            <a:r>
              <a:rPr lang="pt-BR" sz="2800" b="1" dirty="0">
                <a:latin typeface="Arial" charset="0"/>
              </a:rPr>
              <a:t> </a:t>
            </a:r>
            <a:r>
              <a:rPr lang="pt-BR" sz="2800" b="1" dirty="0" err="1">
                <a:latin typeface="Arial" charset="0"/>
              </a:rPr>
              <a:t>outcome</a:t>
            </a:r>
            <a:r>
              <a:rPr lang="pt-BR" sz="2800" b="1" dirty="0">
                <a:latin typeface="Arial" charset="0"/>
              </a:rPr>
              <a:t> </a:t>
            </a:r>
            <a:r>
              <a:rPr lang="pt-BR" sz="2800" b="1" dirty="0" err="1">
                <a:latin typeface="Arial" charset="0"/>
              </a:rPr>
              <a:t>clear</a:t>
            </a:r>
            <a:r>
              <a:rPr lang="pt-BR" sz="2800" b="1" dirty="0">
                <a:latin typeface="Arial" charset="0"/>
              </a:rPr>
              <a:t> </a:t>
            </a:r>
            <a:r>
              <a:rPr lang="pt-BR" sz="2800" b="1" dirty="0" err="1">
                <a:latin typeface="Arial" charset="0"/>
              </a:rPr>
              <a:t>on</a:t>
            </a:r>
            <a:r>
              <a:rPr lang="pt-BR" sz="2800" b="1" dirty="0">
                <a:latin typeface="Arial" charset="0"/>
              </a:rPr>
              <a:t> </a:t>
            </a:r>
            <a:r>
              <a:rPr lang="pt-BR" sz="2800" b="1" dirty="0" err="1">
                <a:latin typeface="Arial" charset="0"/>
              </a:rPr>
              <a:t>the</a:t>
            </a:r>
            <a:r>
              <a:rPr lang="pt-BR" sz="2800" b="1" dirty="0">
                <a:latin typeface="Arial" charset="0"/>
              </a:rPr>
              <a:t> face </a:t>
            </a:r>
            <a:r>
              <a:rPr lang="pt-BR" sz="2800" b="1" dirty="0" err="1">
                <a:latin typeface="Arial" charset="0"/>
              </a:rPr>
              <a:t>of</a:t>
            </a:r>
            <a:r>
              <a:rPr lang="pt-BR" sz="2800" b="1" dirty="0">
                <a:latin typeface="Arial" charset="0"/>
              </a:rPr>
              <a:t> it (</a:t>
            </a:r>
            <a:r>
              <a:rPr lang="pt-BR" sz="2800" b="1" dirty="0" err="1">
                <a:latin typeface="Arial" charset="0"/>
              </a:rPr>
              <a:t>Table</a:t>
            </a:r>
            <a:r>
              <a:rPr lang="pt-BR" sz="2800" b="1" dirty="0">
                <a:latin typeface="Arial" charset="0"/>
              </a:rPr>
              <a:t> 2 </a:t>
            </a:r>
            <a:r>
              <a:rPr lang="pt-BR" sz="2800" b="1" dirty="0" err="1">
                <a:latin typeface="Arial" charset="0"/>
              </a:rPr>
              <a:t>or</a:t>
            </a:r>
            <a:r>
              <a:rPr lang="pt-BR" sz="2800" b="1" dirty="0">
                <a:latin typeface="Arial" charset="0"/>
              </a:rPr>
              <a:t> 3)</a:t>
            </a:r>
          </a:p>
          <a:p>
            <a:pPr marL="1009650" lvl="1" indent="-609600" eaLnBrk="1" hangingPunct="1">
              <a:lnSpc>
                <a:spcPct val="90000"/>
              </a:lnSpc>
              <a:spcAft>
                <a:spcPts val="600"/>
              </a:spcAft>
            </a:pPr>
            <a:r>
              <a:rPr lang="pt-BR" sz="2400" dirty="0" err="1">
                <a:latin typeface="Arial" charset="0"/>
              </a:rPr>
              <a:t>Bivariate</a:t>
            </a:r>
            <a:r>
              <a:rPr lang="pt-BR" sz="2400" dirty="0">
                <a:latin typeface="Arial" charset="0"/>
              </a:rPr>
              <a:t> </a:t>
            </a:r>
            <a:r>
              <a:rPr lang="pt-BR" sz="2400" dirty="0" err="1">
                <a:latin typeface="Arial" charset="0"/>
              </a:rPr>
              <a:t>analysis</a:t>
            </a:r>
            <a:r>
              <a:rPr lang="pt-BR" sz="2400" dirty="0">
                <a:latin typeface="Arial" charset="0"/>
              </a:rPr>
              <a:t> </a:t>
            </a:r>
          </a:p>
          <a:p>
            <a:pPr marL="1009650" lvl="1" indent="-609600" eaLnBrk="1" hangingPunct="1">
              <a:lnSpc>
                <a:spcPct val="90000"/>
              </a:lnSpc>
              <a:spcAft>
                <a:spcPts val="600"/>
              </a:spcAft>
            </a:pPr>
            <a:r>
              <a:rPr lang="pt-BR" sz="2400" dirty="0" err="1">
                <a:latin typeface="Arial" charset="0"/>
              </a:rPr>
              <a:t>Maybe</a:t>
            </a:r>
            <a:r>
              <a:rPr lang="pt-BR" sz="2400" dirty="0">
                <a:latin typeface="Arial" charset="0"/>
              </a:rPr>
              <a:t> Figure </a:t>
            </a:r>
            <a:r>
              <a:rPr lang="pt-BR" sz="2400" dirty="0" err="1">
                <a:latin typeface="Arial" charset="0"/>
              </a:rPr>
              <a:t>showing</a:t>
            </a:r>
            <a:r>
              <a:rPr lang="pt-BR" sz="2400" dirty="0">
                <a:latin typeface="Arial" charset="0"/>
              </a:rPr>
              <a:t> </a:t>
            </a:r>
            <a:r>
              <a:rPr lang="pt-BR" sz="2400" dirty="0" err="1">
                <a:latin typeface="Arial" charset="0"/>
              </a:rPr>
              <a:t>main</a:t>
            </a:r>
            <a:r>
              <a:rPr lang="pt-BR" sz="2400" dirty="0">
                <a:latin typeface="Arial" charset="0"/>
              </a:rPr>
              <a:t> </a:t>
            </a:r>
            <a:r>
              <a:rPr lang="pt-BR" sz="2400" dirty="0" err="1">
                <a:latin typeface="Arial" charset="0"/>
              </a:rPr>
              <a:t>effect</a:t>
            </a:r>
            <a:r>
              <a:rPr lang="pt-BR" sz="2400" dirty="0">
                <a:latin typeface="Arial" charset="0"/>
              </a:rPr>
              <a:t> (</a:t>
            </a:r>
            <a:r>
              <a:rPr lang="pt-BR" sz="2400" dirty="0" err="1">
                <a:latin typeface="Arial" charset="0"/>
              </a:rPr>
              <a:t>bivariate</a:t>
            </a:r>
            <a:r>
              <a:rPr lang="pt-BR" sz="2400" dirty="0">
                <a:latin typeface="Arial" charset="0"/>
              </a:rPr>
              <a:t>)</a:t>
            </a:r>
          </a:p>
          <a:p>
            <a:pPr marL="1009650" lvl="1" indent="-609600" eaLnBrk="1" hangingPunct="1">
              <a:lnSpc>
                <a:spcPct val="90000"/>
              </a:lnSpc>
              <a:spcAft>
                <a:spcPts val="600"/>
              </a:spcAft>
            </a:pPr>
            <a:r>
              <a:rPr lang="pt-BR" sz="2400" dirty="0" err="1">
                <a:latin typeface="Arial" charset="0"/>
              </a:rPr>
              <a:t>Pivotal</a:t>
            </a:r>
            <a:r>
              <a:rPr lang="pt-BR" sz="2400" dirty="0">
                <a:latin typeface="Arial" charset="0"/>
              </a:rPr>
              <a:t> </a:t>
            </a:r>
            <a:r>
              <a:rPr lang="pt-BR" sz="2400" dirty="0" err="1">
                <a:latin typeface="Arial" charset="0"/>
              </a:rPr>
              <a:t>result</a:t>
            </a:r>
            <a:r>
              <a:rPr lang="pt-BR" sz="2400" dirty="0">
                <a:latin typeface="Arial" charset="0"/>
              </a:rPr>
              <a:t>, </a:t>
            </a:r>
            <a:r>
              <a:rPr lang="pt-BR" sz="2400" dirty="0" err="1">
                <a:latin typeface="Arial" charset="0"/>
              </a:rPr>
              <a:t>make</a:t>
            </a:r>
            <a:r>
              <a:rPr lang="pt-BR" sz="2400" dirty="0">
                <a:latin typeface="Arial" charset="0"/>
              </a:rPr>
              <a:t> </a:t>
            </a:r>
            <a:r>
              <a:rPr lang="pt-BR" sz="2400" dirty="0" err="1">
                <a:latin typeface="Arial" charset="0"/>
              </a:rPr>
              <a:t>your</a:t>
            </a:r>
            <a:r>
              <a:rPr lang="pt-BR" sz="2400" dirty="0">
                <a:latin typeface="Arial" charset="0"/>
              </a:rPr>
              <a:t> case </a:t>
            </a:r>
            <a:r>
              <a:rPr lang="pt-BR" sz="2400" dirty="0" err="1">
                <a:latin typeface="Arial" charset="0"/>
              </a:rPr>
              <a:t>crystal</a:t>
            </a:r>
            <a:r>
              <a:rPr lang="pt-BR" sz="2400" dirty="0">
                <a:latin typeface="Arial" charset="0"/>
              </a:rPr>
              <a:t> </a:t>
            </a:r>
            <a:r>
              <a:rPr lang="pt-BR" sz="2400" dirty="0" err="1">
                <a:latin typeface="Arial" charset="0"/>
              </a:rPr>
              <a:t>clear</a:t>
            </a:r>
            <a:endParaRPr lang="pt-BR" sz="2400" dirty="0">
              <a:latin typeface="Arial" charset="0"/>
            </a:endParaRPr>
          </a:p>
          <a:p>
            <a:pPr marL="400050" lvl="1" indent="0" eaLnBrk="1" hangingPunct="1">
              <a:lnSpc>
                <a:spcPct val="90000"/>
              </a:lnSpc>
              <a:spcAft>
                <a:spcPts val="600"/>
              </a:spcAft>
              <a:buNone/>
            </a:pPr>
            <a:endParaRPr lang="pt-BR" sz="2400" dirty="0">
              <a:latin typeface="Arial" charset="0"/>
            </a:endParaRPr>
          </a:p>
          <a:p>
            <a:pPr marL="609600" indent="-609600" eaLnBrk="1" hangingPunct="1">
              <a:lnSpc>
                <a:spcPct val="90000"/>
              </a:lnSpc>
              <a:spcAft>
                <a:spcPts val="600"/>
              </a:spcAft>
              <a:buFontTx/>
              <a:buAutoNum type="arabicPeriod" startAt="3"/>
            </a:pPr>
            <a:r>
              <a:rPr lang="pt-BR" sz="2800" b="1" dirty="0" err="1">
                <a:solidFill>
                  <a:srgbClr val="FFC000"/>
                </a:solidFill>
                <a:latin typeface="Arial" charset="0"/>
              </a:rPr>
              <a:t>It’s</a:t>
            </a:r>
            <a:r>
              <a:rPr lang="pt-BR" sz="2800" b="1" dirty="0">
                <a:solidFill>
                  <a:srgbClr val="FFC000"/>
                </a:solidFill>
                <a:latin typeface="Arial" charset="0"/>
              </a:rPr>
              <a:t> </a:t>
            </a:r>
            <a:r>
              <a:rPr lang="pt-BR" sz="2800" b="1" dirty="0" err="1">
                <a:solidFill>
                  <a:srgbClr val="FFC000"/>
                </a:solidFill>
                <a:latin typeface="Arial" charset="0"/>
              </a:rPr>
              <a:t>solid</a:t>
            </a:r>
            <a:r>
              <a:rPr lang="pt-BR" sz="2800" b="1" dirty="0">
                <a:solidFill>
                  <a:srgbClr val="FFC000"/>
                </a:solidFill>
                <a:latin typeface="Arial" charset="0"/>
              </a:rPr>
              <a:t>: </a:t>
            </a:r>
            <a:r>
              <a:rPr lang="pt-BR" sz="2800" b="1" dirty="0">
                <a:latin typeface="Arial" charset="0"/>
              </a:rPr>
              <a:t>The </a:t>
            </a:r>
            <a:r>
              <a:rPr lang="pt-BR" sz="2800" b="1" dirty="0" err="1">
                <a:latin typeface="Arial" charset="0"/>
              </a:rPr>
              <a:t>effect</a:t>
            </a:r>
            <a:r>
              <a:rPr lang="pt-BR" sz="2800" b="1" dirty="0">
                <a:latin typeface="Arial" charset="0"/>
              </a:rPr>
              <a:t> </a:t>
            </a:r>
            <a:r>
              <a:rPr lang="pt-BR" sz="2800" b="1" dirty="0" err="1">
                <a:latin typeface="Arial" charset="0"/>
              </a:rPr>
              <a:t>holds</a:t>
            </a:r>
            <a:r>
              <a:rPr lang="pt-BR" sz="2800" b="1" dirty="0">
                <a:latin typeface="Arial" charset="0"/>
              </a:rPr>
              <a:t> </a:t>
            </a:r>
            <a:r>
              <a:rPr lang="pt-BR" sz="2800" b="1" dirty="0" err="1">
                <a:latin typeface="Arial" charset="0"/>
              </a:rPr>
              <a:t>up</a:t>
            </a:r>
            <a:r>
              <a:rPr lang="pt-BR" sz="2800" b="1" dirty="0">
                <a:latin typeface="Arial" charset="0"/>
              </a:rPr>
              <a:t> </a:t>
            </a:r>
            <a:r>
              <a:rPr lang="pt-BR" sz="2800" b="1" dirty="0" err="1">
                <a:latin typeface="Arial" charset="0"/>
              </a:rPr>
              <a:t>to</a:t>
            </a:r>
            <a:r>
              <a:rPr lang="pt-BR" sz="2800" b="1" dirty="0">
                <a:latin typeface="Arial" charset="0"/>
              </a:rPr>
              <a:t> </a:t>
            </a:r>
            <a:r>
              <a:rPr lang="pt-BR" sz="2800" b="1" dirty="0" err="1">
                <a:latin typeface="Arial" charset="0"/>
              </a:rPr>
              <a:t>adjustments</a:t>
            </a:r>
            <a:r>
              <a:rPr lang="pt-BR" sz="2800" b="1" dirty="0">
                <a:latin typeface="Arial" charset="0"/>
              </a:rPr>
              <a:t> (</a:t>
            </a:r>
            <a:r>
              <a:rPr lang="pt-BR" sz="2800" b="1" dirty="0" err="1">
                <a:latin typeface="Arial" charset="0"/>
              </a:rPr>
              <a:t>Table</a:t>
            </a:r>
            <a:r>
              <a:rPr lang="pt-BR" sz="2800" b="1" dirty="0">
                <a:latin typeface="Arial" charset="0"/>
              </a:rPr>
              <a:t> 3 </a:t>
            </a:r>
            <a:r>
              <a:rPr lang="pt-BR" sz="2800" b="1" dirty="0" err="1">
                <a:latin typeface="Arial" charset="0"/>
              </a:rPr>
              <a:t>or</a:t>
            </a:r>
            <a:r>
              <a:rPr lang="pt-BR" sz="2800" b="1" dirty="0">
                <a:latin typeface="Arial" charset="0"/>
              </a:rPr>
              <a:t> 4) </a:t>
            </a:r>
          </a:p>
          <a:p>
            <a:pPr marL="1009650" lvl="1" indent="-609600" eaLnBrk="1" hangingPunct="1">
              <a:lnSpc>
                <a:spcPct val="90000"/>
              </a:lnSpc>
              <a:spcAft>
                <a:spcPts val="600"/>
              </a:spcAft>
            </a:pPr>
            <a:r>
              <a:rPr lang="pt-BR" sz="2400" dirty="0" err="1">
                <a:latin typeface="Arial" charset="0"/>
              </a:rPr>
              <a:t>Multivariate</a:t>
            </a:r>
            <a:r>
              <a:rPr lang="pt-BR" sz="2400" dirty="0">
                <a:latin typeface="Arial" charset="0"/>
              </a:rPr>
              <a:t> </a:t>
            </a:r>
            <a:r>
              <a:rPr lang="pt-BR" sz="2400" dirty="0" err="1">
                <a:latin typeface="Arial" charset="0"/>
              </a:rPr>
              <a:t>analysis</a:t>
            </a:r>
            <a:r>
              <a:rPr lang="pt-BR" sz="2400" dirty="0">
                <a:latin typeface="Arial" charset="0"/>
              </a:rPr>
              <a:t>, </a:t>
            </a:r>
            <a:r>
              <a:rPr lang="pt-BR" sz="2400" dirty="0" err="1">
                <a:latin typeface="Arial" charset="0"/>
              </a:rPr>
              <a:t>confouding</a:t>
            </a:r>
            <a:r>
              <a:rPr lang="pt-BR" sz="2400" dirty="0">
                <a:latin typeface="Arial" charset="0"/>
              </a:rPr>
              <a:t>, </a:t>
            </a:r>
            <a:r>
              <a:rPr lang="pt-BR" sz="2400" dirty="0" err="1">
                <a:latin typeface="Arial" charset="0"/>
              </a:rPr>
              <a:t>complex</a:t>
            </a:r>
            <a:r>
              <a:rPr lang="pt-BR" sz="2400" dirty="0">
                <a:latin typeface="Arial" charset="0"/>
              </a:rPr>
              <a:t> </a:t>
            </a:r>
            <a:r>
              <a:rPr lang="pt-BR" sz="2400" dirty="0" err="1">
                <a:latin typeface="Arial" charset="0"/>
              </a:rPr>
              <a:t>weighting</a:t>
            </a:r>
            <a:endParaRPr lang="pt-BR" sz="2400" dirty="0">
              <a:latin typeface="Arial" charset="0"/>
            </a:endParaRPr>
          </a:p>
          <a:p>
            <a:pPr marL="1009650" lvl="1" indent="-609600" eaLnBrk="1" hangingPunct="1">
              <a:lnSpc>
                <a:spcPct val="90000"/>
              </a:lnSpc>
              <a:spcAft>
                <a:spcPts val="600"/>
              </a:spcAft>
            </a:pPr>
            <a:r>
              <a:rPr lang="pt-BR" sz="2400" dirty="0">
                <a:latin typeface="Arial" charset="0"/>
              </a:rPr>
              <a:t>May </a:t>
            </a:r>
            <a:r>
              <a:rPr lang="pt-BR" sz="2400" dirty="0" err="1">
                <a:latin typeface="Arial" charset="0"/>
              </a:rPr>
              <a:t>need</a:t>
            </a:r>
            <a:r>
              <a:rPr lang="pt-BR" sz="2400" dirty="0">
                <a:latin typeface="Arial" charset="0"/>
              </a:rPr>
              <a:t> </a:t>
            </a:r>
            <a:r>
              <a:rPr lang="pt-BR" sz="2400" dirty="0" err="1">
                <a:latin typeface="Arial" charset="0"/>
              </a:rPr>
              <a:t>statistical</a:t>
            </a:r>
            <a:r>
              <a:rPr lang="pt-BR" sz="2400" dirty="0">
                <a:latin typeface="Arial" charset="0"/>
              </a:rPr>
              <a:t> </a:t>
            </a:r>
            <a:r>
              <a:rPr lang="pt-BR" sz="2400" dirty="0" err="1">
                <a:latin typeface="Arial" charset="0"/>
              </a:rPr>
              <a:t>consultation</a:t>
            </a:r>
            <a:r>
              <a:rPr lang="pt-BR" sz="2400" dirty="0">
                <a:latin typeface="Arial" charset="0"/>
              </a:rPr>
              <a:t> </a:t>
            </a:r>
            <a:r>
              <a:rPr lang="pt-BR" sz="2400" dirty="0" err="1">
                <a:latin typeface="Arial" charset="0"/>
              </a:rPr>
              <a:t>or</a:t>
            </a:r>
            <a:r>
              <a:rPr lang="pt-BR" sz="2400" dirty="0">
                <a:latin typeface="Arial" charset="0"/>
              </a:rPr>
              <a:t> </a:t>
            </a:r>
            <a:r>
              <a:rPr lang="pt-BR" sz="2400" dirty="0" err="1">
                <a:latin typeface="Arial" charset="0"/>
              </a:rPr>
              <a:t>co-investigator</a:t>
            </a:r>
            <a:endParaRPr lang="pt-BR" sz="2400" dirty="0">
              <a:latin typeface="Arial" charset="0"/>
            </a:endParaRPr>
          </a:p>
        </p:txBody>
      </p:sp>
    </p:spTree>
    <p:extLst>
      <p:ext uri="{BB962C8B-B14F-4D97-AF65-F5344CB8AC3E}">
        <p14:creationId xmlns:p14="http://schemas.microsoft.com/office/powerpoint/2010/main" val="2434788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8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8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8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81000" y="152400"/>
            <a:ext cx="8686800" cy="1143000"/>
          </a:xfrm>
        </p:spPr>
        <p:txBody>
          <a:bodyPr/>
          <a:lstStyle/>
          <a:p>
            <a:pPr algn="l" eaLnBrk="1" hangingPunct="1"/>
            <a:r>
              <a:rPr lang="pt-BR" sz="4400" b="1">
                <a:solidFill>
                  <a:srgbClr val="FFFF66"/>
                </a:solidFill>
                <a:latin typeface="Arial" charset="0"/>
              </a:rPr>
              <a:t>Results</a:t>
            </a:r>
          </a:p>
        </p:txBody>
      </p:sp>
      <p:sp>
        <p:nvSpPr>
          <p:cNvPr id="72707" name="Rectangle 3"/>
          <p:cNvSpPr>
            <a:spLocks noGrp="1" noChangeArrowheads="1"/>
          </p:cNvSpPr>
          <p:nvPr>
            <p:ph type="body" idx="1"/>
          </p:nvPr>
        </p:nvSpPr>
        <p:spPr>
          <a:xfrm>
            <a:off x="381000" y="1219200"/>
            <a:ext cx="8610600" cy="5105400"/>
          </a:xfrm>
        </p:spPr>
        <p:txBody>
          <a:bodyPr/>
          <a:lstStyle/>
          <a:p>
            <a:pPr eaLnBrk="1" hangingPunct="1">
              <a:spcAft>
                <a:spcPts val="1200"/>
              </a:spcAft>
            </a:pPr>
            <a:r>
              <a:rPr lang="pt-BR" sz="2800" b="1">
                <a:latin typeface="Arial" charset="0"/>
              </a:rPr>
              <a:t>Say in words what the tables and figure say in numbers (highlight salient story)</a:t>
            </a:r>
          </a:p>
          <a:p>
            <a:pPr eaLnBrk="1" hangingPunct="1">
              <a:spcAft>
                <a:spcPts val="1200"/>
              </a:spcAft>
            </a:pPr>
            <a:r>
              <a:rPr lang="pt-BR" sz="2800" b="1">
                <a:latin typeface="Arial" charset="0"/>
              </a:rPr>
              <a:t>Follow the sequence of tables and figures</a:t>
            </a:r>
          </a:p>
          <a:p>
            <a:pPr lvl="1" eaLnBrk="1" hangingPunct="1">
              <a:spcAft>
                <a:spcPts val="1200"/>
              </a:spcAft>
            </a:pPr>
            <a:r>
              <a:rPr lang="pt-BR" sz="2400">
                <a:latin typeface="Arial" charset="0"/>
              </a:rPr>
              <a:t>Go back and forth to get the order exactly the same</a:t>
            </a:r>
          </a:p>
          <a:p>
            <a:pPr eaLnBrk="1" hangingPunct="1">
              <a:spcAft>
                <a:spcPts val="1200"/>
              </a:spcAft>
            </a:pPr>
            <a:r>
              <a:rPr lang="pt-BR" sz="2800" b="1">
                <a:latin typeface="Arial" charset="0"/>
              </a:rPr>
              <a:t>State in words the most interesting findings in table</a:t>
            </a:r>
          </a:p>
          <a:p>
            <a:pPr lvl="1" eaLnBrk="1" hangingPunct="1">
              <a:spcAft>
                <a:spcPts val="1200"/>
              </a:spcAft>
            </a:pPr>
            <a:r>
              <a:rPr lang="pt-BR" sz="2400">
                <a:latin typeface="Arial" charset="0"/>
              </a:rPr>
              <a:t>Not all numbers: key characteristics of sample, main outcomes, most important, unexpected</a:t>
            </a:r>
          </a:p>
          <a:p>
            <a:pPr lvl="1" eaLnBrk="1" hangingPunct="1">
              <a:spcAft>
                <a:spcPts val="1200"/>
              </a:spcAft>
            </a:pPr>
            <a:r>
              <a:rPr lang="pt-BR" sz="2400">
                <a:latin typeface="Arial" charset="0"/>
              </a:rPr>
              <a:t>Non-significant findings if relevant</a:t>
            </a:r>
          </a:p>
        </p:txBody>
      </p:sp>
    </p:spTree>
    <p:extLst>
      <p:ext uri="{BB962C8B-B14F-4D97-AF65-F5344CB8AC3E}">
        <p14:creationId xmlns:p14="http://schemas.microsoft.com/office/powerpoint/2010/main" val="1259827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81000" y="152400"/>
            <a:ext cx="7772400" cy="1143000"/>
          </a:xfrm>
        </p:spPr>
        <p:txBody>
          <a:bodyPr/>
          <a:lstStyle/>
          <a:p>
            <a:pPr algn="l" eaLnBrk="1" hangingPunct="1"/>
            <a:r>
              <a:rPr lang="en-US" b="1">
                <a:solidFill>
                  <a:srgbClr val="FFFF00"/>
                </a:solidFill>
                <a:latin typeface="Arial" charset="0"/>
              </a:rPr>
              <a:t>Additional Tips for Results</a:t>
            </a:r>
            <a:endParaRPr lang="en-US" sz="3600">
              <a:solidFill>
                <a:srgbClr val="FFFF00"/>
              </a:solidFill>
              <a:latin typeface="Arial" charset="0"/>
            </a:endParaRPr>
          </a:p>
        </p:txBody>
      </p:sp>
      <p:sp>
        <p:nvSpPr>
          <p:cNvPr id="75779" name="Rectangle 3"/>
          <p:cNvSpPr>
            <a:spLocks noGrp="1" noChangeArrowheads="1"/>
          </p:cNvSpPr>
          <p:nvPr>
            <p:ph type="body" idx="1"/>
          </p:nvPr>
        </p:nvSpPr>
        <p:spPr>
          <a:xfrm>
            <a:off x="304800" y="1524000"/>
            <a:ext cx="8686800" cy="4800600"/>
          </a:xfrm>
        </p:spPr>
        <p:txBody>
          <a:bodyPr/>
          <a:lstStyle/>
          <a:p>
            <a:pPr marL="609600" indent="-609600" eaLnBrk="1" hangingPunct="1">
              <a:lnSpc>
                <a:spcPct val="90000"/>
              </a:lnSpc>
              <a:spcBef>
                <a:spcPts val="1200"/>
              </a:spcBef>
              <a:spcAft>
                <a:spcPts val="1200"/>
              </a:spcAft>
            </a:pPr>
            <a:r>
              <a:rPr lang="en-US" sz="3600" b="1">
                <a:latin typeface="Arial" charset="0"/>
              </a:rPr>
              <a:t>OK to be short</a:t>
            </a:r>
          </a:p>
          <a:p>
            <a:pPr marL="609600" indent="-609600" eaLnBrk="1" hangingPunct="1">
              <a:lnSpc>
                <a:spcPct val="90000"/>
              </a:lnSpc>
              <a:spcBef>
                <a:spcPts val="1200"/>
              </a:spcBef>
              <a:spcAft>
                <a:spcPts val="1200"/>
              </a:spcAft>
            </a:pPr>
            <a:r>
              <a:rPr lang="en-US" sz="3600" b="1">
                <a:latin typeface="Arial" charset="0"/>
              </a:rPr>
              <a:t>Just the facts of your data</a:t>
            </a:r>
          </a:p>
          <a:p>
            <a:pPr marL="1009650" lvl="1" indent="-609600" eaLnBrk="1" hangingPunct="1">
              <a:lnSpc>
                <a:spcPct val="90000"/>
              </a:lnSpc>
              <a:spcBef>
                <a:spcPts val="1200"/>
              </a:spcBef>
              <a:spcAft>
                <a:spcPts val="1200"/>
              </a:spcAft>
            </a:pPr>
            <a:r>
              <a:rPr lang="en-US" sz="3200">
                <a:latin typeface="Arial" charset="0"/>
              </a:rPr>
              <a:t>Compare within your data, not to other studies</a:t>
            </a:r>
          </a:p>
          <a:p>
            <a:pPr marL="1009650" lvl="1" indent="-609600" eaLnBrk="1" hangingPunct="1">
              <a:lnSpc>
                <a:spcPct val="90000"/>
              </a:lnSpc>
              <a:spcBef>
                <a:spcPts val="1200"/>
              </a:spcBef>
              <a:spcAft>
                <a:spcPts val="1200"/>
              </a:spcAft>
            </a:pPr>
            <a:r>
              <a:rPr lang="en-US" sz="3200">
                <a:latin typeface="Arial" charset="0"/>
              </a:rPr>
              <a:t>No references</a:t>
            </a:r>
          </a:p>
          <a:p>
            <a:pPr marL="1009650" lvl="1" indent="-609600" eaLnBrk="1" hangingPunct="1">
              <a:lnSpc>
                <a:spcPct val="90000"/>
              </a:lnSpc>
              <a:spcBef>
                <a:spcPts val="1200"/>
              </a:spcBef>
              <a:spcAft>
                <a:spcPts val="1200"/>
              </a:spcAft>
            </a:pPr>
            <a:r>
              <a:rPr lang="en-US" sz="3200">
                <a:latin typeface="Arial" charset="0"/>
              </a:rPr>
              <a:t>Interpret data points as facts - not the meaning, importance, context</a:t>
            </a:r>
          </a:p>
        </p:txBody>
      </p:sp>
    </p:spTree>
    <p:extLst>
      <p:ext uri="{BB962C8B-B14F-4D97-AF65-F5344CB8AC3E}">
        <p14:creationId xmlns:p14="http://schemas.microsoft.com/office/powerpoint/2010/main" val="3662086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05000" y="152400"/>
            <a:ext cx="5166360" cy="6457950"/>
          </a:xfrm>
          <a:prstGeom prst="rect">
            <a:avLst/>
          </a:prstGeom>
        </p:spPr>
      </p:pic>
    </p:spTree>
    <p:extLst>
      <p:ext uri="{BB962C8B-B14F-4D97-AF65-F5344CB8AC3E}">
        <p14:creationId xmlns:p14="http://schemas.microsoft.com/office/powerpoint/2010/main" val="13920714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685800" y="2667000"/>
            <a:ext cx="7772400" cy="1143000"/>
          </a:xfrm>
        </p:spPr>
        <p:txBody>
          <a:bodyPr/>
          <a:lstStyle/>
          <a:p>
            <a:pPr eaLnBrk="1" hangingPunct="1"/>
            <a:r>
              <a:rPr lang="en-US" altLang="ja-JP" sz="7200" b="1">
                <a:solidFill>
                  <a:srgbClr val="FFFF00"/>
                </a:solidFill>
                <a:latin typeface="Arial" charset="0"/>
                <a:ea typeface="MS PGothic" charset="0"/>
                <a:cs typeface="MS PGothic" charset="0"/>
              </a:rPr>
              <a:t>Discussion</a:t>
            </a:r>
          </a:p>
        </p:txBody>
      </p:sp>
    </p:spTree>
    <p:extLst>
      <p:ext uri="{BB962C8B-B14F-4D97-AF65-F5344CB8AC3E}">
        <p14:creationId xmlns:p14="http://schemas.microsoft.com/office/powerpoint/2010/main" val="27229867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81000" y="228600"/>
            <a:ext cx="7772400" cy="914400"/>
          </a:xfrm>
        </p:spPr>
        <p:txBody>
          <a:bodyPr/>
          <a:lstStyle/>
          <a:p>
            <a:pPr algn="l" eaLnBrk="1" hangingPunct="1"/>
            <a:r>
              <a:rPr lang="en-US" altLang="ja-JP" sz="4400" b="1">
                <a:solidFill>
                  <a:srgbClr val="FFFF00"/>
                </a:solidFill>
                <a:latin typeface="Arial" charset="0"/>
                <a:ea typeface="MS PGothic" charset="0"/>
                <a:cs typeface="MS PGothic" charset="0"/>
              </a:rPr>
              <a:t>The Discussion Section</a:t>
            </a:r>
            <a:endParaRPr lang="en-US" altLang="ja-JP">
              <a:solidFill>
                <a:srgbClr val="FFFF00"/>
              </a:solidFill>
              <a:latin typeface="Arial" charset="0"/>
              <a:ea typeface="MS PGothic" charset="0"/>
              <a:cs typeface="MS PGothic" charset="0"/>
            </a:endParaRPr>
          </a:p>
        </p:txBody>
      </p:sp>
      <p:sp>
        <p:nvSpPr>
          <p:cNvPr id="77827" name="Rectangle 3"/>
          <p:cNvSpPr>
            <a:spLocks noGrp="1" noChangeArrowheads="1"/>
          </p:cNvSpPr>
          <p:nvPr>
            <p:ph type="body" idx="1"/>
          </p:nvPr>
        </p:nvSpPr>
        <p:spPr>
          <a:xfrm>
            <a:off x="457200" y="1219200"/>
            <a:ext cx="8077200" cy="4953000"/>
          </a:xfrm>
        </p:spPr>
        <p:txBody>
          <a:bodyPr/>
          <a:lstStyle/>
          <a:p>
            <a:pPr eaLnBrk="1" hangingPunct="1">
              <a:spcBef>
                <a:spcPts val="1800"/>
              </a:spcBef>
              <a:spcAft>
                <a:spcPts val="1200"/>
              </a:spcAft>
            </a:pPr>
            <a:r>
              <a:rPr lang="en-US" altLang="ja-JP" b="1" dirty="0">
                <a:latin typeface="Arial" charset="0"/>
                <a:ea typeface="MS PGothic" charset="0"/>
                <a:cs typeface="MS PGothic" charset="0"/>
              </a:rPr>
              <a:t>The meaning, the importance, and context of the facts</a:t>
            </a:r>
          </a:p>
          <a:p>
            <a:pPr eaLnBrk="1" hangingPunct="1">
              <a:spcBef>
                <a:spcPts val="1800"/>
              </a:spcBef>
              <a:spcAft>
                <a:spcPts val="1200"/>
              </a:spcAft>
            </a:pPr>
            <a:r>
              <a:rPr lang="en-US" altLang="ja-JP" b="1" dirty="0">
                <a:latin typeface="Arial" charset="0"/>
                <a:ea typeface="MS PGothic" charset="0"/>
                <a:cs typeface="MS PGothic" charset="0"/>
              </a:rPr>
              <a:t>Highlights the health impact of </a:t>
            </a:r>
            <a:r>
              <a:rPr lang="en-US" altLang="ja-JP" b="1" dirty="0" smtClean="0">
                <a:latin typeface="Arial" charset="0"/>
                <a:ea typeface="MS PGothic" charset="0"/>
                <a:cs typeface="MS PGothic" charset="0"/>
              </a:rPr>
              <a:t>the </a:t>
            </a:r>
            <a:r>
              <a:rPr lang="en-US" altLang="ja-JP" b="1" dirty="0">
                <a:latin typeface="Arial" charset="0"/>
                <a:ea typeface="MS PGothic" charset="0"/>
                <a:cs typeface="MS PGothic" charset="0"/>
              </a:rPr>
              <a:t>study</a:t>
            </a:r>
          </a:p>
          <a:p>
            <a:pPr eaLnBrk="1" hangingPunct="1">
              <a:spcBef>
                <a:spcPts val="1800"/>
              </a:spcBef>
              <a:spcAft>
                <a:spcPts val="1200"/>
              </a:spcAft>
            </a:pPr>
            <a:r>
              <a:rPr lang="en-US" altLang="ja-JP" b="1" dirty="0" smtClean="0">
                <a:latin typeface="Arial" charset="0"/>
                <a:ea typeface="MS PGothic" charset="0"/>
                <a:cs typeface="MS PGothic" charset="0"/>
              </a:rPr>
              <a:t>This is the most </a:t>
            </a:r>
            <a:r>
              <a:rPr lang="en-US" altLang="ja-JP" b="1" dirty="0">
                <a:latin typeface="Arial" charset="0"/>
                <a:ea typeface="MS PGothic" charset="0"/>
                <a:cs typeface="MS PGothic" charset="0"/>
              </a:rPr>
              <a:t>creative part</a:t>
            </a:r>
          </a:p>
          <a:p>
            <a:pPr eaLnBrk="1" hangingPunct="1">
              <a:spcBef>
                <a:spcPts val="1800"/>
              </a:spcBef>
              <a:spcAft>
                <a:spcPts val="1200"/>
              </a:spcAft>
            </a:pPr>
            <a:r>
              <a:rPr lang="en-US" altLang="ja-JP" b="1" dirty="0" smtClean="0">
                <a:latin typeface="Arial" charset="0"/>
                <a:ea typeface="MS PGothic" charset="0"/>
                <a:cs typeface="MS PGothic" charset="0"/>
              </a:rPr>
              <a:t>Opportunity to share your ideas</a:t>
            </a:r>
            <a:endParaRPr lang="en-US" altLang="ja-JP" b="1" dirty="0">
              <a:latin typeface="Arial" charset="0"/>
              <a:ea typeface="MS PGothic" charset="0"/>
              <a:cs typeface="MS PGothic" charset="0"/>
            </a:endParaRPr>
          </a:p>
          <a:p>
            <a:pPr eaLnBrk="1" hangingPunct="1">
              <a:spcBef>
                <a:spcPts val="1800"/>
              </a:spcBef>
              <a:spcAft>
                <a:spcPts val="1200"/>
              </a:spcAft>
            </a:pPr>
            <a:r>
              <a:rPr lang="en-US" altLang="ja-JP" b="1" dirty="0">
                <a:latin typeface="Arial" charset="0"/>
                <a:ea typeface="MS PGothic" charset="0"/>
                <a:cs typeface="MS PGothic" charset="0"/>
              </a:rPr>
              <a:t>Most prone to writer’s block</a:t>
            </a:r>
          </a:p>
        </p:txBody>
      </p:sp>
    </p:spTree>
    <p:extLst>
      <p:ext uri="{BB962C8B-B14F-4D97-AF65-F5344CB8AC3E}">
        <p14:creationId xmlns:p14="http://schemas.microsoft.com/office/powerpoint/2010/main" val="16343755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152400"/>
            <a:ext cx="7924800" cy="914400"/>
          </a:xfrm>
        </p:spPr>
        <p:txBody>
          <a:bodyPr/>
          <a:lstStyle/>
          <a:p>
            <a:pPr algn="l" eaLnBrk="1" hangingPunct="1"/>
            <a:r>
              <a:rPr lang="en-US" altLang="ja-JP" sz="3600" b="1">
                <a:solidFill>
                  <a:srgbClr val="FFFF00"/>
                </a:solidFill>
                <a:latin typeface="Arial" charset="0"/>
                <a:ea typeface="MS PGothic" charset="0"/>
                <a:cs typeface="MS PGothic" charset="0"/>
              </a:rPr>
              <a:t>Template for Discussion in 4 parts</a:t>
            </a:r>
            <a:endParaRPr lang="en-US" altLang="ja-JP" sz="3200">
              <a:solidFill>
                <a:srgbClr val="FFFF00"/>
              </a:solidFill>
              <a:latin typeface="Arial" charset="0"/>
              <a:ea typeface="MS PGothic" charset="0"/>
              <a:cs typeface="MS PGothic" charset="0"/>
            </a:endParaRPr>
          </a:p>
        </p:txBody>
      </p:sp>
      <p:sp>
        <p:nvSpPr>
          <p:cNvPr id="784387" name="Rectangle 3"/>
          <p:cNvSpPr>
            <a:spLocks noGrp="1" noChangeArrowheads="1"/>
          </p:cNvSpPr>
          <p:nvPr>
            <p:ph type="body" idx="1"/>
          </p:nvPr>
        </p:nvSpPr>
        <p:spPr>
          <a:xfrm>
            <a:off x="381000" y="1219200"/>
            <a:ext cx="8229600" cy="5257800"/>
          </a:xfrm>
        </p:spPr>
        <p:txBody>
          <a:bodyPr/>
          <a:lstStyle/>
          <a:p>
            <a:pPr eaLnBrk="1" hangingPunct="1">
              <a:spcAft>
                <a:spcPts val="600"/>
              </a:spcAft>
            </a:pPr>
            <a:r>
              <a:rPr lang="en-US" altLang="ja-JP" b="1">
                <a:solidFill>
                  <a:srgbClr val="FFCC99"/>
                </a:solidFill>
                <a:latin typeface="Arial" charset="0"/>
                <a:ea typeface="MS PGothic" charset="0"/>
                <a:cs typeface="MS PGothic" charset="0"/>
              </a:rPr>
              <a:t>Mission accomplished!</a:t>
            </a:r>
          </a:p>
          <a:p>
            <a:pPr lvl="1" eaLnBrk="1" hangingPunct="1">
              <a:spcAft>
                <a:spcPts val="600"/>
              </a:spcAft>
            </a:pPr>
            <a:r>
              <a:rPr lang="en-US" altLang="ja-JP" sz="2400">
                <a:latin typeface="Arial" charset="0"/>
                <a:ea typeface="MS PGothic" charset="0"/>
                <a:cs typeface="MS PGothic" charset="0"/>
              </a:rPr>
              <a:t>The elevator test</a:t>
            </a:r>
          </a:p>
          <a:p>
            <a:pPr eaLnBrk="1" hangingPunct="1">
              <a:spcAft>
                <a:spcPts val="600"/>
              </a:spcAft>
            </a:pPr>
            <a:r>
              <a:rPr lang="en-US" altLang="ja-JP" b="1">
                <a:solidFill>
                  <a:srgbClr val="FFCC99"/>
                </a:solidFill>
                <a:latin typeface="Arial" charset="0"/>
                <a:ea typeface="MS PGothic" charset="0"/>
                <a:cs typeface="MS PGothic" charset="0"/>
              </a:rPr>
              <a:t>Not only that…</a:t>
            </a:r>
          </a:p>
          <a:p>
            <a:pPr lvl="1" eaLnBrk="1" hangingPunct="1">
              <a:spcAft>
                <a:spcPts val="600"/>
              </a:spcAft>
            </a:pPr>
            <a:r>
              <a:rPr lang="en-US" altLang="ja-JP" sz="2400">
                <a:latin typeface="Arial" charset="0"/>
                <a:ea typeface="MS PGothic" charset="0"/>
                <a:cs typeface="MS PGothic" charset="0"/>
              </a:rPr>
              <a:t>Other, unexpected, secondary findings</a:t>
            </a:r>
          </a:p>
          <a:p>
            <a:pPr eaLnBrk="1" hangingPunct="1">
              <a:spcAft>
                <a:spcPts val="600"/>
              </a:spcAft>
            </a:pPr>
            <a:r>
              <a:rPr lang="en-US" altLang="ja-JP" b="1">
                <a:solidFill>
                  <a:srgbClr val="FFCC99"/>
                </a:solidFill>
                <a:latin typeface="Arial" charset="0"/>
                <a:ea typeface="MS PGothic" charset="0"/>
                <a:cs typeface="MS PGothic" charset="0"/>
              </a:rPr>
              <a:t>Mea culpa</a:t>
            </a:r>
          </a:p>
          <a:p>
            <a:pPr lvl="1" eaLnBrk="1" hangingPunct="1">
              <a:spcAft>
                <a:spcPts val="600"/>
              </a:spcAft>
            </a:pPr>
            <a:r>
              <a:rPr lang="en-US" altLang="ja-JP" sz="2400">
                <a:latin typeface="Arial" charset="0"/>
                <a:ea typeface="MS PGothic" charset="0"/>
                <a:cs typeface="MS PGothic" charset="0"/>
              </a:rPr>
              <a:t>Limitations</a:t>
            </a:r>
          </a:p>
          <a:p>
            <a:pPr lvl="1" eaLnBrk="1" hangingPunct="1">
              <a:spcAft>
                <a:spcPts val="600"/>
              </a:spcAft>
            </a:pPr>
            <a:r>
              <a:rPr lang="en-US" altLang="ja-JP" sz="2400">
                <a:latin typeface="Arial" charset="0"/>
                <a:ea typeface="MS PGothic" charset="0"/>
                <a:cs typeface="MS PGothic" charset="0"/>
              </a:rPr>
              <a:t>But, redemption!</a:t>
            </a:r>
          </a:p>
          <a:p>
            <a:pPr eaLnBrk="1" hangingPunct="1">
              <a:spcAft>
                <a:spcPts val="600"/>
              </a:spcAft>
            </a:pPr>
            <a:r>
              <a:rPr lang="en-US" altLang="ja-JP" b="1">
                <a:solidFill>
                  <a:srgbClr val="FFCC99"/>
                </a:solidFill>
                <a:latin typeface="Arial" charset="0"/>
                <a:ea typeface="MS PGothic" charset="0"/>
                <a:cs typeface="MS PGothic" charset="0"/>
              </a:rPr>
              <a:t>Kumbaya</a:t>
            </a:r>
          </a:p>
          <a:p>
            <a:pPr lvl="1" eaLnBrk="1" hangingPunct="1">
              <a:spcAft>
                <a:spcPts val="600"/>
              </a:spcAft>
            </a:pPr>
            <a:r>
              <a:rPr lang="en-US" altLang="ja-JP" sz="2400">
                <a:latin typeface="Arial" charset="0"/>
                <a:ea typeface="MS PGothic" charset="0"/>
                <a:cs typeface="MS PGothic" charset="0"/>
              </a:rPr>
              <a:t>Public health implications, way forward</a:t>
            </a:r>
          </a:p>
        </p:txBody>
      </p:sp>
    </p:spTree>
    <p:extLst>
      <p:ext uri="{BB962C8B-B14F-4D97-AF65-F5344CB8AC3E}">
        <p14:creationId xmlns:p14="http://schemas.microsoft.com/office/powerpoint/2010/main" val="217388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4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4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4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4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84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843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8438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8438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84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387"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685800" y="228600"/>
            <a:ext cx="7772400" cy="762000"/>
          </a:xfrm>
        </p:spPr>
        <p:txBody>
          <a:bodyPr/>
          <a:lstStyle/>
          <a:p>
            <a:pPr eaLnBrk="1" hangingPunct="1"/>
            <a:r>
              <a:rPr lang="en-US" altLang="ja-JP" sz="4800" b="1" dirty="0" smtClean="0">
                <a:solidFill>
                  <a:srgbClr val="FFFF00"/>
                </a:solidFill>
                <a:ea typeface="MS PGothic" pitchFamily="34" charset="-128"/>
              </a:rPr>
              <a:t>Mission Accomplished!</a:t>
            </a:r>
            <a:endParaRPr lang="en-US" altLang="ja-JP" sz="4400" dirty="0" smtClean="0">
              <a:solidFill>
                <a:srgbClr val="FFFF00"/>
              </a:solidFill>
              <a:ea typeface="MS PGothic" pitchFamily="34" charset="-128"/>
            </a:endParaRPr>
          </a:p>
        </p:txBody>
      </p:sp>
      <p:sp>
        <p:nvSpPr>
          <p:cNvPr id="167939" name="Rectangle 3"/>
          <p:cNvSpPr>
            <a:spLocks noGrp="1" noChangeArrowheads="1"/>
          </p:cNvSpPr>
          <p:nvPr>
            <p:ph type="body" idx="1"/>
          </p:nvPr>
        </p:nvSpPr>
        <p:spPr>
          <a:xfrm>
            <a:off x="342900" y="1143000"/>
            <a:ext cx="8458200" cy="4876800"/>
          </a:xfrm>
        </p:spPr>
        <p:txBody>
          <a:bodyPr/>
          <a:lstStyle/>
          <a:p>
            <a:pPr eaLnBrk="1" hangingPunct="1">
              <a:lnSpc>
                <a:spcPct val="90000"/>
              </a:lnSpc>
              <a:spcAft>
                <a:spcPts val="600"/>
              </a:spcAft>
            </a:pPr>
            <a:r>
              <a:rPr lang="en-US" altLang="ja-JP" sz="2800" dirty="0" smtClean="0">
                <a:ea typeface="MS PGothic" pitchFamily="34" charset="-128"/>
              </a:rPr>
              <a:t>With the tables/figures, may be the only thing your audience reads</a:t>
            </a:r>
          </a:p>
          <a:p>
            <a:pPr eaLnBrk="1" hangingPunct="1">
              <a:lnSpc>
                <a:spcPct val="90000"/>
              </a:lnSpc>
              <a:spcAft>
                <a:spcPts val="600"/>
              </a:spcAft>
            </a:pPr>
            <a:r>
              <a:rPr lang="en-US" altLang="ja-JP" sz="2800" dirty="0" smtClean="0">
                <a:ea typeface="MS PGothic" pitchFamily="34" charset="-128"/>
              </a:rPr>
              <a:t>The message: “Elevator Test”</a:t>
            </a:r>
          </a:p>
          <a:p>
            <a:pPr eaLnBrk="1" hangingPunct="1">
              <a:lnSpc>
                <a:spcPct val="90000"/>
              </a:lnSpc>
              <a:spcAft>
                <a:spcPts val="600"/>
              </a:spcAft>
            </a:pPr>
            <a:r>
              <a:rPr lang="en-US" altLang="ja-JP" sz="2800" dirty="0" smtClean="0">
                <a:ea typeface="MS PGothic" pitchFamily="34" charset="-128"/>
              </a:rPr>
              <a:t>Your primary research question</a:t>
            </a:r>
          </a:p>
          <a:p>
            <a:pPr eaLnBrk="1" hangingPunct="1">
              <a:lnSpc>
                <a:spcPct val="90000"/>
              </a:lnSpc>
              <a:spcAft>
                <a:spcPts val="600"/>
              </a:spcAft>
            </a:pPr>
            <a:r>
              <a:rPr lang="en-US" altLang="ja-JP" sz="2800" dirty="0" smtClean="0">
                <a:ea typeface="MS PGothic" pitchFamily="34" charset="-128"/>
              </a:rPr>
              <a:t>The answer to the question posed in the introduction (or in title)</a:t>
            </a:r>
          </a:p>
          <a:p>
            <a:pPr eaLnBrk="1" hangingPunct="1">
              <a:lnSpc>
                <a:spcPct val="90000"/>
              </a:lnSpc>
              <a:spcAft>
                <a:spcPts val="600"/>
              </a:spcAft>
            </a:pPr>
            <a:r>
              <a:rPr lang="en-US" altLang="ja-JP" sz="2800" dirty="0" smtClean="0">
                <a:ea typeface="MS PGothic" pitchFamily="34" charset="-128"/>
              </a:rPr>
              <a:t>The first sentence of Discussion</a:t>
            </a:r>
          </a:p>
          <a:p>
            <a:pPr lvl="1" eaLnBrk="1" hangingPunct="1">
              <a:lnSpc>
                <a:spcPct val="90000"/>
              </a:lnSpc>
              <a:spcAft>
                <a:spcPts val="600"/>
              </a:spcAft>
            </a:pPr>
            <a:r>
              <a:rPr lang="en-US" altLang="ja-JP" b="1" dirty="0" smtClean="0">
                <a:solidFill>
                  <a:srgbClr val="FFFF66"/>
                </a:solidFill>
                <a:ea typeface="MS PGothic" pitchFamily="34" charset="-128"/>
              </a:rPr>
              <a:t>“We found…”</a:t>
            </a:r>
          </a:p>
          <a:p>
            <a:pPr lvl="1" eaLnBrk="1" hangingPunct="1">
              <a:lnSpc>
                <a:spcPct val="90000"/>
              </a:lnSpc>
              <a:spcAft>
                <a:spcPts val="600"/>
              </a:spcAft>
            </a:pPr>
            <a:r>
              <a:rPr lang="en-US" altLang="ja-JP" b="1" dirty="0" smtClean="0">
                <a:solidFill>
                  <a:srgbClr val="FFFF66"/>
                </a:solidFill>
                <a:ea typeface="MS PGothic" pitchFamily="34" charset="-128"/>
              </a:rPr>
              <a:t>“Our study shows…”</a:t>
            </a:r>
          </a:p>
          <a:p>
            <a:pPr lvl="1" eaLnBrk="1" hangingPunct="1">
              <a:lnSpc>
                <a:spcPct val="90000"/>
              </a:lnSpc>
              <a:spcAft>
                <a:spcPts val="600"/>
              </a:spcAft>
            </a:pPr>
            <a:r>
              <a:rPr lang="en-US" altLang="ja-JP" b="1" dirty="0" smtClean="0">
                <a:solidFill>
                  <a:srgbClr val="FFFF66"/>
                </a:solidFill>
                <a:ea typeface="MS PGothic" pitchFamily="34" charset="-128"/>
              </a:rPr>
              <a:t>“Our study provides evidence that…”</a:t>
            </a:r>
          </a:p>
        </p:txBody>
      </p:sp>
    </p:spTree>
    <p:extLst>
      <p:ext uri="{BB962C8B-B14F-4D97-AF65-F5344CB8AC3E}">
        <p14:creationId xmlns:p14="http://schemas.microsoft.com/office/powerpoint/2010/main" val="354586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304800"/>
            <a:ext cx="7772400" cy="762000"/>
          </a:xfrm>
        </p:spPr>
        <p:txBody>
          <a:bodyPr/>
          <a:lstStyle/>
          <a:p>
            <a:pPr algn="l" eaLnBrk="1" hangingPunct="1"/>
            <a:r>
              <a:rPr lang="en-US" altLang="ja-JP" sz="4800" b="1">
                <a:solidFill>
                  <a:srgbClr val="FFFF00"/>
                </a:solidFill>
                <a:latin typeface="Arial" charset="0"/>
                <a:ea typeface="MS PGothic" charset="0"/>
                <a:cs typeface="MS PGothic" charset="0"/>
              </a:rPr>
              <a:t>Not only that…</a:t>
            </a:r>
            <a:endParaRPr lang="en-US" altLang="ja-JP" sz="4400">
              <a:solidFill>
                <a:srgbClr val="FFFF00"/>
              </a:solidFill>
              <a:latin typeface="Arial" charset="0"/>
              <a:ea typeface="MS PGothic" charset="0"/>
              <a:cs typeface="MS PGothic" charset="0"/>
            </a:endParaRPr>
          </a:p>
        </p:txBody>
      </p:sp>
      <p:sp>
        <p:nvSpPr>
          <p:cNvPr id="82947" name="Rectangle 3"/>
          <p:cNvSpPr>
            <a:spLocks noGrp="1" noChangeArrowheads="1"/>
          </p:cNvSpPr>
          <p:nvPr>
            <p:ph type="body" idx="1"/>
          </p:nvPr>
        </p:nvSpPr>
        <p:spPr>
          <a:xfrm>
            <a:off x="457200" y="1219200"/>
            <a:ext cx="8229600" cy="5029200"/>
          </a:xfrm>
        </p:spPr>
        <p:txBody>
          <a:bodyPr/>
          <a:lstStyle/>
          <a:p>
            <a:pPr eaLnBrk="1" hangingPunct="1">
              <a:lnSpc>
                <a:spcPct val="90000"/>
              </a:lnSpc>
              <a:spcBef>
                <a:spcPts val="1800"/>
              </a:spcBef>
              <a:spcAft>
                <a:spcPts val="1800"/>
              </a:spcAft>
            </a:pPr>
            <a:r>
              <a:rPr lang="en-US" altLang="ja-JP" b="1" dirty="0">
                <a:latin typeface="Arial" charset="0"/>
                <a:ea typeface="MS PGothic" charset="0"/>
                <a:cs typeface="MS PGothic" charset="0"/>
              </a:rPr>
              <a:t>Relax, now that the message was delivered</a:t>
            </a:r>
          </a:p>
          <a:p>
            <a:pPr eaLnBrk="1" hangingPunct="1">
              <a:lnSpc>
                <a:spcPct val="90000"/>
              </a:lnSpc>
              <a:spcBef>
                <a:spcPts val="1800"/>
              </a:spcBef>
              <a:spcAft>
                <a:spcPts val="1800"/>
              </a:spcAft>
            </a:pPr>
            <a:r>
              <a:rPr lang="en-US" altLang="ja-JP" b="1" dirty="0">
                <a:latin typeface="Arial" charset="0"/>
                <a:ea typeface="MS PGothic" charset="0"/>
                <a:cs typeface="MS PGothic" charset="0"/>
              </a:rPr>
              <a:t>3 or so additional interesting findings and their meaning</a:t>
            </a:r>
          </a:p>
          <a:p>
            <a:pPr eaLnBrk="1" hangingPunct="1">
              <a:lnSpc>
                <a:spcPct val="90000"/>
              </a:lnSpc>
              <a:spcBef>
                <a:spcPts val="1200"/>
              </a:spcBef>
              <a:spcAft>
                <a:spcPts val="1200"/>
              </a:spcAft>
            </a:pPr>
            <a:r>
              <a:rPr lang="en-US" altLang="ja-JP" b="1" dirty="0">
                <a:latin typeface="Arial" charset="0"/>
                <a:ea typeface="MS PGothic" charset="0"/>
                <a:cs typeface="MS PGothic" charset="0"/>
              </a:rPr>
              <a:t>Unexpected findings </a:t>
            </a:r>
            <a:r>
              <a:rPr lang="en-US" altLang="ja-JP" b="1" dirty="0" smtClean="0">
                <a:latin typeface="Arial" charset="0"/>
                <a:ea typeface="MS PGothic" charset="0"/>
                <a:cs typeface="MS PGothic" charset="0"/>
              </a:rPr>
              <a:t>(We </a:t>
            </a:r>
            <a:r>
              <a:rPr lang="en-US" altLang="ja-JP" b="1" u="sng" dirty="0">
                <a:solidFill>
                  <a:srgbClr val="FF99FF"/>
                </a:solidFill>
                <a:latin typeface="Arial" charset="0"/>
                <a:ea typeface="MS PGothic" charset="0"/>
                <a:cs typeface="MS PGothic" charset="0"/>
              </a:rPr>
              <a:t>love</a:t>
            </a:r>
            <a:r>
              <a:rPr lang="en-US" altLang="ja-JP" b="1" dirty="0">
                <a:latin typeface="Arial" charset="0"/>
                <a:ea typeface="MS PGothic" charset="0"/>
                <a:cs typeface="MS PGothic" charset="0"/>
              </a:rPr>
              <a:t> these!)</a:t>
            </a:r>
          </a:p>
          <a:p>
            <a:pPr lvl="1" eaLnBrk="1" hangingPunct="1">
              <a:lnSpc>
                <a:spcPct val="90000"/>
              </a:lnSpc>
              <a:spcBef>
                <a:spcPts val="1200"/>
              </a:spcBef>
              <a:spcAft>
                <a:spcPts val="1200"/>
              </a:spcAft>
            </a:pPr>
            <a:r>
              <a:rPr lang="en-US" altLang="ja-JP" sz="3200" dirty="0">
                <a:latin typeface="Arial" charset="0"/>
                <a:ea typeface="MS PGothic" charset="0"/>
                <a:cs typeface="MS PGothic" charset="0"/>
              </a:rPr>
              <a:t>Contradict other studies, conventional wisdom</a:t>
            </a:r>
          </a:p>
          <a:p>
            <a:pPr lvl="1" eaLnBrk="1" hangingPunct="1">
              <a:lnSpc>
                <a:spcPct val="90000"/>
              </a:lnSpc>
              <a:spcBef>
                <a:spcPts val="1200"/>
              </a:spcBef>
              <a:spcAft>
                <a:spcPts val="1200"/>
              </a:spcAft>
            </a:pPr>
            <a:r>
              <a:rPr lang="en-US" altLang="ja-JP" sz="3200" dirty="0">
                <a:latin typeface="Arial" charset="0"/>
                <a:ea typeface="MS PGothic" charset="0"/>
                <a:cs typeface="MS PGothic" charset="0"/>
              </a:rPr>
              <a:t>Disproves your own biases!</a:t>
            </a:r>
          </a:p>
        </p:txBody>
      </p:sp>
    </p:spTree>
    <p:extLst>
      <p:ext uri="{BB962C8B-B14F-4D97-AF65-F5344CB8AC3E}">
        <p14:creationId xmlns:p14="http://schemas.microsoft.com/office/powerpoint/2010/main" val="23102392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228600"/>
            <a:ext cx="7772400" cy="762000"/>
          </a:xfrm>
        </p:spPr>
        <p:txBody>
          <a:bodyPr/>
          <a:lstStyle/>
          <a:p>
            <a:pPr algn="l" eaLnBrk="1" hangingPunct="1"/>
            <a:r>
              <a:rPr lang="en-US" altLang="ja-JP" sz="5400" b="1">
                <a:solidFill>
                  <a:srgbClr val="FFFF00"/>
                </a:solidFill>
                <a:latin typeface="Arial" charset="0"/>
                <a:ea typeface="MS PGothic" charset="0"/>
                <a:cs typeface="MS PGothic" charset="0"/>
              </a:rPr>
              <a:t>Mea Culpa</a:t>
            </a:r>
            <a:endParaRPr lang="en-US" altLang="ja-JP" sz="4800">
              <a:solidFill>
                <a:srgbClr val="FFFF00"/>
              </a:solidFill>
              <a:latin typeface="Arial" charset="0"/>
              <a:ea typeface="MS PGothic" charset="0"/>
              <a:cs typeface="MS PGothic" charset="0"/>
            </a:endParaRPr>
          </a:p>
        </p:txBody>
      </p:sp>
      <p:sp>
        <p:nvSpPr>
          <p:cNvPr id="813059" name="Rectangle 3"/>
          <p:cNvSpPr>
            <a:spLocks noGrp="1" noChangeArrowheads="1"/>
          </p:cNvSpPr>
          <p:nvPr>
            <p:ph type="body" idx="1"/>
          </p:nvPr>
        </p:nvSpPr>
        <p:spPr>
          <a:xfrm>
            <a:off x="4038600" y="1219200"/>
            <a:ext cx="4800600" cy="5410200"/>
          </a:xfrm>
        </p:spPr>
        <p:txBody>
          <a:bodyPr>
            <a:normAutofit/>
          </a:bodyPr>
          <a:lstStyle/>
          <a:p>
            <a:pPr eaLnBrk="1" hangingPunct="1">
              <a:lnSpc>
                <a:spcPct val="80000"/>
              </a:lnSpc>
              <a:spcAft>
                <a:spcPts val="600"/>
              </a:spcAft>
            </a:pPr>
            <a:r>
              <a:rPr lang="ja-JP" altLang="en-US" sz="3300" b="1">
                <a:latin typeface="Arial" charset="0"/>
                <a:ea typeface="MS PGothic" charset="0"/>
                <a:cs typeface="MS PGothic" charset="0"/>
              </a:rPr>
              <a:t>“</a:t>
            </a:r>
            <a:r>
              <a:rPr lang="en-US" altLang="ja-JP" sz="3300" b="1">
                <a:latin typeface="Arial" charset="0"/>
                <a:ea typeface="MS PGothic" charset="0"/>
                <a:cs typeface="MS PGothic" charset="0"/>
              </a:rPr>
              <a:t>We recognize limitations of our study…”</a:t>
            </a:r>
          </a:p>
          <a:p>
            <a:pPr eaLnBrk="1" hangingPunct="1">
              <a:lnSpc>
                <a:spcPct val="80000"/>
              </a:lnSpc>
              <a:spcAft>
                <a:spcPts val="600"/>
              </a:spcAft>
            </a:pPr>
            <a:r>
              <a:rPr lang="en-US" altLang="ja-JP" sz="3300" b="1">
                <a:latin typeface="Arial" charset="0"/>
                <a:ea typeface="MS PGothic" charset="0"/>
                <a:cs typeface="MS PGothic" charset="0"/>
              </a:rPr>
              <a:t>Confess!</a:t>
            </a:r>
          </a:p>
          <a:p>
            <a:pPr lvl="1" eaLnBrk="1" hangingPunct="1">
              <a:lnSpc>
                <a:spcPct val="80000"/>
              </a:lnSpc>
              <a:spcAft>
                <a:spcPts val="600"/>
              </a:spcAft>
            </a:pPr>
            <a:r>
              <a:rPr lang="en-US" altLang="ja-JP" sz="3000">
                <a:latin typeface="Arial" charset="0"/>
                <a:ea typeface="MS PGothic" charset="0"/>
                <a:cs typeface="MS PGothic" charset="0"/>
              </a:rPr>
              <a:t>No study is without potential bias</a:t>
            </a:r>
          </a:p>
          <a:p>
            <a:pPr lvl="1" eaLnBrk="1" hangingPunct="1">
              <a:lnSpc>
                <a:spcPct val="80000"/>
              </a:lnSpc>
              <a:spcAft>
                <a:spcPts val="600"/>
              </a:spcAft>
            </a:pPr>
            <a:r>
              <a:rPr lang="en-US" altLang="ja-JP" sz="3000">
                <a:latin typeface="Arial" charset="0"/>
                <a:ea typeface="MS PGothic" charset="0"/>
                <a:cs typeface="MS PGothic" charset="0"/>
              </a:rPr>
              <a:t>No study is perfectly executed</a:t>
            </a:r>
          </a:p>
          <a:p>
            <a:pPr eaLnBrk="1" hangingPunct="1">
              <a:lnSpc>
                <a:spcPct val="80000"/>
              </a:lnSpc>
              <a:spcAft>
                <a:spcPts val="600"/>
              </a:spcAft>
            </a:pPr>
            <a:r>
              <a:rPr lang="en-US" altLang="ja-JP" sz="3300" b="1">
                <a:latin typeface="Arial" charset="0"/>
                <a:ea typeface="MS PGothic" charset="0"/>
                <a:cs typeface="MS PGothic" charset="0"/>
              </a:rPr>
              <a:t>Head off criticism</a:t>
            </a:r>
          </a:p>
          <a:p>
            <a:pPr eaLnBrk="1" hangingPunct="1">
              <a:lnSpc>
                <a:spcPct val="80000"/>
              </a:lnSpc>
              <a:spcAft>
                <a:spcPts val="600"/>
              </a:spcAft>
            </a:pPr>
            <a:r>
              <a:rPr lang="en-US" altLang="ja-JP" sz="3300" b="1">
                <a:latin typeface="Arial" charset="0"/>
                <a:ea typeface="MS PGothic" charset="0"/>
                <a:cs typeface="MS PGothic" charset="0"/>
              </a:rPr>
              <a:t>Redemption now possible!</a:t>
            </a:r>
            <a:endParaRPr lang="ja-JP" altLang="en-US" sz="3000">
              <a:latin typeface="Arial" charset="0"/>
              <a:ea typeface="MS PGothic" charset="0"/>
              <a:cs typeface="MS PGothic" charset="0"/>
            </a:endParaRPr>
          </a:p>
        </p:txBody>
      </p:sp>
      <p:pic>
        <p:nvPicPr>
          <p:cNvPr id="84996" name="Picture 4" descr="woman%20in%20confes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 y="1295400"/>
            <a:ext cx="34544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584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3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3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3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3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3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3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9"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33400" y="381000"/>
            <a:ext cx="7772400" cy="762000"/>
          </a:xfrm>
        </p:spPr>
        <p:txBody>
          <a:bodyPr/>
          <a:lstStyle/>
          <a:p>
            <a:pPr algn="l" eaLnBrk="1" hangingPunct="1"/>
            <a:r>
              <a:rPr lang="en-US" altLang="ja-JP" sz="5400" b="1">
                <a:solidFill>
                  <a:srgbClr val="FFFF00"/>
                </a:solidFill>
                <a:latin typeface="Arial" charset="0"/>
                <a:ea typeface="MS PGothic" charset="0"/>
                <a:cs typeface="MS PGothic" charset="0"/>
              </a:rPr>
              <a:t>Mea Culpa</a:t>
            </a:r>
            <a:endParaRPr lang="en-US" altLang="ja-JP" sz="4800">
              <a:solidFill>
                <a:srgbClr val="FFFF00"/>
              </a:solidFill>
              <a:latin typeface="Arial" charset="0"/>
              <a:ea typeface="MS PGothic" charset="0"/>
              <a:cs typeface="MS PGothic" charset="0"/>
            </a:endParaRPr>
          </a:p>
        </p:txBody>
      </p:sp>
      <p:sp>
        <p:nvSpPr>
          <p:cNvPr id="86019" name="Rectangle 3"/>
          <p:cNvSpPr>
            <a:spLocks noGrp="1" noChangeArrowheads="1"/>
          </p:cNvSpPr>
          <p:nvPr>
            <p:ph type="body" idx="1"/>
          </p:nvPr>
        </p:nvSpPr>
        <p:spPr>
          <a:xfrm>
            <a:off x="533400" y="1600200"/>
            <a:ext cx="8382000" cy="5105400"/>
          </a:xfrm>
        </p:spPr>
        <p:txBody>
          <a:bodyPr/>
          <a:lstStyle/>
          <a:p>
            <a:pPr eaLnBrk="1" hangingPunct="1">
              <a:lnSpc>
                <a:spcPct val="90000"/>
              </a:lnSpc>
              <a:spcAft>
                <a:spcPts val="1200"/>
              </a:spcAft>
            </a:pPr>
            <a:r>
              <a:rPr lang="en-US" altLang="ja-JP" sz="4000" b="1">
                <a:latin typeface="Arial" charset="0"/>
                <a:ea typeface="MS PGothic" charset="0"/>
                <a:cs typeface="MS PGothic" charset="0"/>
              </a:rPr>
              <a:t>Start with biggest bias or threat to internal validity</a:t>
            </a:r>
          </a:p>
          <a:p>
            <a:pPr eaLnBrk="1" hangingPunct="1">
              <a:lnSpc>
                <a:spcPct val="90000"/>
              </a:lnSpc>
              <a:spcAft>
                <a:spcPts val="1200"/>
              </a:spcAft>
            </a:pPr>
            <a:r>
              <a:rPr lang="en-US" altLang="ja-JP" sz="4000" b="1">
                <a:latin typeface="Arial" charset="0"/>
                <a:ea typeface="MS PGothic" charset="0"/>
                <a:cs typeface="MS PGothic" charset="0"/>
              </a:rPr>
              <a:t>Proceed to next most important, and so on</a:t>
            </a:r>
            <a:endParaRPr lang="en-US" altLang="ja-JP" sz="4000">
              <a:latin typeface="Arial" charset="0"/>
              <a:ea typeface="MS PGothic" charset="0"/>
              <a:cs typeface="MS PGothic" charset="0"/>
            </a:endParaRPr>
          </a:p>
        </p:txBody>
      </p:sp>
    </p:spTree>
    <p:extLst>
      <p:ext uri="{BB962C8B-B14F-4D97-AF65-F5344CB8AC3E}">
        <p14:creationId xmlns:p14="http://schemas.microsoft.com/office/powerpoint/2010/main" val="28247972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04800" y="304800"/>
            <a:ext cx="8534400" cy="762000"/>
          </a:xfrm>
        </p:spPr>
        <p:txBody>
          <a:bodyPr/>
          <a:lstStyle/>
          <a:p>
            <a:pPr eaLnBrk="1" hangingPunct="1"/>
            <a:r>
              <a:rPr lang="en-US" altLang="ja-JP" sz="4400" b="1">
                <a:latin typeface="Arial" charset="0"/>
                <a:ea typeface="MS PGothic" charset="0"/>
                <a:cs typeface="MS PGothic" charset="0"/>
              </a:rPr>
              <a:t>Mea Culpa… and Redemption!</a:t>
            </a:r>
            <a:endParaRPr lang="en-US" altLang="ja-JP">
              <a:latin typeface="Arial" charset="0"/>
              <a:ea typeface="MS PGothic" charset="0"/>
              <a:cs typeface="MS PGothic" charset="0"/>
            </a:endParaRPr>
          </a:p>
        </p:txBody>
      </p:sp>
      <p:sp>
        <p:nvSpPr>
          <p:cNvPr id="89091" name="Rectangle 3"/>
          <p:cNvSpPr>
            <a:spLocks noGrp="1" noChangeArrowheads="1"/>
          </p:cNvSpPr>
          <p:nvPr>
            <p:ph type="body" idx="1"/>
          </p:nvPr>
        </p:nvSpPr>
        <p:spPr>
          <a:xfrm>
            <a:off x="381000" y="1447800"/>
            <a:ext cx="8382000" cy="4800600"/>
          </a:xfrm>
        </p:spPr>
        <p:txBody>
          <a:bodyPr/>
          <a:lstStyle/>
          <a:p>
            <a:pPr eaLnBrk="1" hangingPunct="1">
              <a:lnSpc>
                <a:spcPct val="90000"/>
              </a:lnSpc>
              <a:spcAft>
                <a:spcPts val="3000"/>
              </a:spcAft>
            </a:pPr>
            <a:r>
              <a:rPr lang="en-US" altLang="ja-JP" b="1">
                <a:latin typeface="Arial" charset="0"/>
                <a:ea typeface="MS PGothic" charset="0"/>
                <a:cs typeface="MS PGothic" charset="0"/>
              </a:rPr>
              <a:t>How you did your best to address the bias in the design and analysis</a:t>
            </a:r>
          </a:p>
          <a:p>
            <a:pPr eaLnBrk="1" hangingPunct="1">
              <a:lnSpc>
                <a:spcPct val="90000"/>
              </a:lnSpc>
              <a:spcAft>
                <a:spcPts val="3000"/>
              </a:spcAft>
            </a:pPr>
            <a:r>
              <a:rPr lang="en-US" altLang="ja-JP" b="1">
                <a:latin typeface="Arial" charset="0"/>
                <a:ea typeface="MS PGothic" charset="0"/>
                <a:cs typeface="MS PGothic" charset="0"/>
              </a:rPr>
              <a:t>Other evidence that bias is not likely to change your primary conclusion (message is solid!)</a:t>
            </a:r>
          </a:p>
          <a:p>
            <a:pPr eaLnBrk="1" hangingPunct="1">
              <a:lnSpc>
                <a:spcPct val="90000"/>
              </a:lnSpc>
              <a:spcAft>
                <a:spcPts val="3000"/>
              </a:spcAft>
            </a:pPr>
            <a:r>
              <a:rPr lang="en-US" altLang="ja-JP" b="1">
                <a:latin typeface="Arial" charset="0"/>
                <a:ea typeface="MS PGothic" charset="0"/>
                <a:cs typeface="MS PGothic" charset="0"/>
              </a:rPr>
              <a:t>Evidence of other studies</a:t>
            </a:r>
          </a:p>
          <a:p>
            <a:pPr eaLnBrk="1" hangingPunct="1">
              <a:lnSpc>
                <a:spcPct val="90000"/>
              </a:lnSpc>
              <a:spcAft>
                <a:spcPts val="3000"/>
              </a:spcAft>
            </a:pPr>
            <a:r>
              <a:rPr lang="en-US" altLang="ja-JP" b="1">
                <a:latin typeface="Arial" charset="0"/>
                <a:ea typeface="MS PGothic" charset="0"/>
                <a:cs typeface="MS PGothic" charset="0"/>
              </a:rPr>
              <a:t>How you avoided biases of other studies</a:t>
            </a:r>
          </a:p>
        </p:txBody>
      </p:sp>
    </p:spTree>
    <p:extLst>
      <p:ext uri="{BB962C8B-B14F-4D97-AF65-F5344CB8AC3E}">
        <p14:creationId xmlns:p14="http://schemas.microsoft.com/office/powerpoint/2010/main" val="28762104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304800"/>
            <a:ext cx="7772400" cy="762000"/>
          </a:xfrm>
        </p:spPr>
        <p:txBody>
          <a:bodyPr/>
          <a:lstStyle/>
          <a:p>
            <a:pPr eaLnBrk="1" hangingPunct="1"/>
            <a:r>
              <a:rPr lang="en-US" altLang="ja-JP" sz="5400" b="1" dirty="0" err="1">
                <a:solidFill>
                  <a:srgbClr val="FFFF00"/>
                </a:solidFill>
                <a:latin typeface="Arial" charset="0"/>
                <a:ea typeface="MS PGothic" charset="0"/>
                <a:cs typeface="MS PGothic" charset="0"/>
              </a:rPr>
              <a:t>Kumbaya</a:t>
            </a:r>
            <a:endParaRPr lang="en-US" altLang="ja-JP" sz="4800" dirty="0">
              <a:solidFill>
                <a:srgbClr val="FFFF00"/>
              </a:solidFill>
              <a:latin typeface="Arial" charset="0"/>
              <a:ea typeface="MS PGothic" charset="0"/>
              <a:cs typeface="MS PGothic" charset="0"/>
            </a:endParaRPr>
          </a:p>
        </p:txBody>
      </p:sp>
      <p:pic>
        <p:nvPicPr>
          <p:cNvPr id="90115" name="Picture 5" descr="kumbay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316038"/>
            <a:ext cx="6824662" cy="51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0338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33400" y="381000"/>
            <a:ext cx="7772400" cy="762000"/>
          </a:xfrm>
        </p:spPr>
        <p:txBody>
          <a:bodyPr/>
          <a:lstStyle/>
          <a:p>
            <a:pPr algn="l" eaLnBrk="1" hangingPunct="1"/>
            <a:r>
              <a:rPr lang="en-US" altLang="ja-JP" sz="5400" b="1">
                <a:solidFill>
                  <a:srgbClr val="FFFF00"/>
                </a:solidFill>
                <a:latin typeface="Arial" charset="0"/>
                <a:ea typeface="MS PGothic" charset="0"/>
                <a:cs typeface="MS PGothic" charset="0"/>
              </a:rPr>
              <a:t>Kumbaya</a:t>
            </a:r>
            <a:endParaRPr lang="en-US" altLang="ja-JP" sz="4800">
              <a:solidFill>
                <a:srgbClr val="FFFF00"/>
              </a:solidFill>
              <a:latin typeface="Arial" charset="0"/>
              <a:ea typeface="MS PGothic" charset="0"/>
              <a:cs typeface="MS PGothic" charset="0"/>
            </a:endParaRPr>
          </a:p>
        </p:txBody>
      </p:sp>
      <p:sp>
        <p:nvSpPr>
          <p:cNvPr id="827395" name="Rectangle 3"/>
          <p:cNvSpPr>
            <a:spLocks noGrp="1" noChangeArrowheads="1"/>
          </p:cNvSpPr>
          <p:nvPr>
            <p:ph type="body" idx="1"/>
          </p:nvPr>
        </p:nvSpPr>
        <p:spPr>
          <a:xfrm>
            <a:off x="381000" y="1676400"/>
            <a:ext cx="8458200" cy="4953000"/>
          </a:xfrm>
        </p:spPr>
        <p:txBody>
          <a:bodyPr/>
          <a:lstStyle/>
          <a:p>
            <a:pPr eaLnBrk="1" hangingPunct="1">
              <a:lnSpc>
                <a:spcPct val="90000"/>
              </a:lnSpc>
              <a:spcBef>
                <a:spcPts val="1800"/>
              </a:spcBef>
              <a:spcAft>
                <a:spcPts val="1800"/>
              </a:spcAft>
            </a:pPr>
            <a:r>
              <a:rPr lang="en-US" altLang="ja-JP" sz="4000" b="1">
                <a:latin typeface="Arial" charset="0"/>
                <a:ea typeface="MS PGothic" charset="0"/>
                <a:cs typeface="MS PGothic" charset="0"/>
              </a:rPr>
              <a:t>Don’t end on a negative!</a:t>
            </a:r>
          </a:p>
          <a:p>
            <a:pPr eaLnBrk="1" hangingPunct="1">
              <a:lnSpc>
                <a:spcPct val="90000"/>
              </a:lnSpc>
              <a:spcBef>
                <a:spcPts val="1800"/>
              </a:spcBef>
              <a:spcAft>
                <a:spcPts val="1800"/>
              </a:spcAft>
            </a:pPr>
            <a:r>
              <a:rPr lang="en-US" altLang="ja-JP" sz="4000" b="1">
                <a:latin typeface="Arial" charset="0"/>
                <a:ea typeface="MS PGothic" charset="0"/>
                <a:cs typeface="MS PGothic" charset="0"/>
              </a:rPr>
              <a:t>Human nature likes the positive</a:t>
            </a:r>
          </a:p>
          <a:p>
            <a:pPr eaLnBrk="1" hangingPunct="1">
              <a:lnSpc>
                <a:spcPct val="90000"/>
              </a:lnSpc>
              <a:spcBef>
                <a:spcPts val="1800"/>
              </a:spcBef>
              <a:spcAft>
                <a:spcPts val="1800"/>
              </a:spcAft>
            </a:pPr>
            <a:r>
              <a:rPr lang="en-US" altLang="ja-JP" sz="4000" b="1">
                <a:latin typeface="Arial" charset="0"/>
                <a:ea typeface="MS PGothic" charset="0"/>
                <a:cs typeface="MS PGothic" charset="0"/>
              </a:rPr>
              <a:t>Science is incremental improvement</a:t>
            </a:r>
          </a:p>
        </p:txBody>
      </p:sp>
    </p:spTree>
    <p:extLst>
      <p:ext uri="{BB962C8B-B14F-4D97-AF65-F5344CB8AC3E}">
        <p14:creationId xmlns:p14="http://schemas.microsoft.com/office/powerpoint/2010/main" val="3531989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7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73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7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381000" y="304800"/>
            <a:ext cx="8610600" cy="1143000"/>
          </a:xfrm>
        </p:spPr>
        <p:txBody>
          <a:bodyPr/>
          <a:lstStyle/>
          <a:p>
            <a:pPr algn="l" eaLnBrk="1" hangingPunct="1"/>
            <a:r>
              <a:rPr lang="en-US" altLang="zh-CN" sz="3600" b="1" smtClean="0">
                <a:solidFill>
                  <a:srgbClr val="FFFF00"/>
                </a:solidFill>
                <a:ea typeface="宋体" pitchFamily="2" charset="-122"/>
              </a:rPr>
              <a:t>Remember why you are publishing: Altruistic reasons? Moral duty</a:t>
            </a:r>
            <a:endParaRPr lang="zh-CN" altLang="en-US" sz="3200" smtClean="0">
              <a:solidFill>
                <a:srgbClr val="FFFF00"/>
              </a:solidFill>
              <a:ea typeface="宋体" pitchFamily="2" charset="-122"/>
            </a:endParaRPr>
          </a:p>
        </p:txBody>
      </p:sp>
      <p:sp>
        <p:nvSpPr>
          <p:cNvPr id="603139" name="Rectangle 3"/>
          <p:cNvSpPr>
            <a:spLocks noGrp="1" noChangeArrowheads="1"/>
          </p:cNvSpPr>
          <p:nvPr>
            <p:ph type="body" idx="4294967295"/>
          </p:nvPr>
        </p:nvSpPr>
        <p:spPr>
          <a:xfrm>
            <a:off x="381000" y="1905000"/>
            <a:ext cx="8305800" cy="4876800"/>
          </a:xfrm>
        </p:spPr>
        <p:txBody>
          <a:bodyPr/>
          <a:lstStyle/>
          <a:p>
            <a:pPr eaLnBrk="1" hangingPunct="1">
              <a:lnSpc>
                <a:spcPct val="90000"/>
              </a:lnSpc>
              <a:spcBef>
                <a:spcPts val="1800"/>
              </a:spcBef>
              <a:spcAft>
                <a:spcPts val="1200"/>
              </a:spcAft>
            </a:pPr>
            <a:r>
              <a:rPr lang="en-US" altLang="zh-CN" b="1" smtClean="0">
                <a:ea typeface="宋体" pitchFamily="2" charset="-122"/>
              </a:rPr>
              <a:t>Ethical obligation to subjects </a:t>
            </a:r>
          </a:p>
          <a:p>
            <a:pPr eaLnBrk="1" hangingPunct="1">
              <a:lnSpc>
                <a:spcPct val="90000"/>
              </a:lnSpc>
              <a:spcBef>
                <a:spcPts val="1800"/>
              </a:spcBef>
              <a:spcAft>
                <a:spcPts val="1200"/>
              </a:spcAft>
            </a:pPr>
            <a:r>
              <a:rPr lang="en-US" altLang="zh-CN" b="1" smtClean="0">
                <a:ea typeface="宋体" pitchFamily="2" charset="-122"/>
              </a:rPr>
              <a:t>Ethical obligation to society </a:t>
            </a:r>
          </a:p>
          <a:p>
            <a:pPr eaLnBrk="1" hangingPunct="1">
              <a:lnSpc>
                <a:spcPct val="90000"/>
              </a:lnSpc>
              <a:spcBef>
                <a:spcPts val="1800"/>
              </a:spcBef>
              <a:spcAft>
                <a:spcPts val="1200"/>
              </a:spcAft>
            </a:pPr>
            <a:r>
              <a:rPr lang="en-US" altLang="zh-CN" b="1" smtClean="0">
                <a:ea typeface="宋体" pitchFamily="2" charset="-122"/>
              </a:rPr>
              <a:t>Greatest public health impact</a:t>
            </a:r>
          </a:p>
          <a:p>
            <a:pPr eaLnBrk="1" hangingPunct="1">
              <a:lnSpc>
                <a:spcPct val="90000"/>
              </a:lnSpc>
              <a:spcBef>
                <a:spcPts val="1800"/>
              </a:spcBef>
              <a:spcAft>
                <a:spcPts val="1200"/>
              </a:spcAft>
            </a:pPr>
            <a:r>
              <a:rPr lang="en-US" altLang="zh-CN" b="1" smtClean="0">
                <a:ea typeface="宋体" pitchFamily="2" charset="-122"/>
              </a:rPr>
              <a:t>Contribute to knowledge</a:t>
            </a:r>
          </a:p>
          <a:p>
            <a:pPr eaLnBrk="1" hangingPunct="1">
              <a:lnSpc>
                <a:spcPct val="90000"/>
              </a:lnSpc>
              <a:spcBef>
                <a:spcPts val="1800"/>
              </a:spcBef>
              <a:spcAft>
                <a:spcPts val="1200"/>
              </a:spcAft>
            </a:pPr>
            <a:r>
              <a:rPr lang="en-US" altLang="zh-CN" b="1" smtClean="0">
                <a:ea typeface="宋体" pitchFamily="2" charset="-122"/>
              </a:rPr>
              <a:t>To really understand your topic</a:t>
            </a:r>
          </a:p>
        </p:txBody>
      </p:sp>
    </p:spTree>
    <p:extLst>
      <p:ext uri="{BB962C8B-B14F-4D97-AF65-F5344CB8AC3E}">
        <p14:creationId xmlns:p14="http://schemas.microsoft.com/office/powerpoint/2010/main" val="1275846445"/>
      </p:ext>
    </p:extLst>
  </p:cSld>
  <p:clrMapOvr>
    <a:masterClrMapping/>
  </p:clrMapOvr>
  <p:timing>
    <p:tnLst>
      <p:par>
        <p:cTn id="1" dur="indefinite" restart="never" nodeType="tmRoot"/>
      </p:par>
    </p:tnLst>
    <p:bldLst>
      <p:bldP spid="603139"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304800"/>
            <a:ext cx="7772400" cy="762000"/>
          </a:xfrm>
        </p:spPr>
        <p:txBody>
          <a:bodyPr/>
          <a:lstStyle/>
          <a:p>
            <a:pPr algn="l" eaLnBrk="1" hangingPunct="1"/>
            <a:r>
              <a:rPr lang="en-US" altLang="ja-JP" sz="5400" b="1">
                <a:solidFill>
                  <a:srgbClr val="FFFF00"/>
                </a:solidFill>
                <a:latin typeface="Arial" charset="0"/>
                <a:ea typeface="MS PGothic" charset="0"/>
                <a:cs typeface="MS PGothic" charset="0"/>
              </a:rPr>
              <a:t>Kumbaya</a:t>
            </a:r>
            <a:endParaRPr lang="en-US" altLang="ja-JP" sz="4800">
              <a:solidFill>
                <a:srgbClr val="FFFF00"/>
              </a:solidFill>
              <a:latin typeface="Arial" charset="0"/>
              <a:ea typeface="MS PGothic" charset="0"/>
              <a:cs typeface="MS PGothic" charset="0"/>
            </a:endParaRPr>
          </a:p>
        </p:txBody>
      </p:sp>
      <p:sp>
        <p:nvSpPr>
          <p:cNvPr id="92163" name="Rectangle 3"/>
          <p:cNvSpPr>
            <a:spLocks noGrp="1" noChangeArrowheads="1"/>
          </p:cNvSpPr>
          <p:nvPr>
            <p:ph type="body" idx="1"/>
          </p:nvPr>
        </p:nvSpPr>
        <p:spPr>
          <a:xfrm>
            <a:off x="381000" y="1524000"/>
            <a:ext cx="8458200" cy="5181600"/>
          </a:xfrm>
        </p:spPr>
        <p:txBody>
          <a:bodyPr/>
          <a:lstStyle/>
          <a:p>
            <a:pPr eaLnBrk="1" hangingPunct="1">
              <a:lnSpc>
                <a:spcPct val="90000"/>
              </a:lnSpc>
              <a:spcBef>
                <a:spcPts val="1800"/>
              </a:spcBef>
              <a:spcAft>
                <a:spcPts val="1800"/>
              </a:spcAft>
            </a:pPr>
            <a:r>
              <a:rPr lang="en-US" altLang="ja-JP" b="1" dirty="0">
                <a:latin typeface="Arial" charset="0"/>
                <a:ea typeface="MS PGothic" charset="0"/>
                <a:cs typeface="MS PGothic" charset="0"/>
              </a:rPr>
              <a:t>Segue from Mea Culpa “Despite potential limitations…” </a:t>
            </a:r>
          </a:p>
          <a:p>
            <a:pPr eaLnBrk="1" hangingPunct="1">
              <a:lnSpc>
                <a:spcPct val="90000"/>
              </a:lnSpc>
              <a:spcBef>
                <a:spcPts val="1800"/>
              </a:spcBef>
              <a:spcAft>
                <a:spcPts val="1800"/>
              </a:spcAft>
            </a:pPr>
            <a:r>
              <a:rPr lang="en-US" altLang="ja-JP" b="1" dirty="0" smtClean="0">
                <a:latin typeface="Arial" charset="0"/>
                <a:ea typeface="MS PGothic" charset="0"/>
                <a:cs typeface="MS PGothic" charset="0"/>
              </a:rPr>
              <a:t>Way </a:t>
            </a:r>
            <a:r>
              <a:rPr lang="en-US" altLang="ja-JP" b="1" dirty="0">
                <a:latin typeface="Arial" charset="0"/>
                <a:ea typeface="MS PGothic" charset="0"/>
                <a:cs typeface="MS PGothic" charset="0"/>
              </a:rPr>
              <a:t>forward</a:t>
            </a:r>
          </a:p>
          <a:p>
            <a:pPr eaLnBrk="1" hangingPunct="1">
              <a:lnSpc>
                <a:spcPct val="90000"/>
              </a:lnSpc>
              <a:spcBef>
                <a:spcPts val="1800"/>
              </a:spcBef>
              <a:spcAft>
                <a:spcPts val="1800"/>
              </a:spcAft>
            </a:pPr>
            <a:r>
              <a:rPr lang="en-US" altLang="ja-JP" b="1" dirty="0">
                <a:latin typeface="Arial" charset="0"/>
                <a:ea typeface="MS PGothic" charset="0"/>
                <a:cs typeface="MS PGothic" charset="0"/>
              </a:rPr>
              <a:t>Public health and clinical implications</a:t>
            </a:r>
          </a:p>
          <a:p>
            <a:pPr eaLnBrk="1" hangingPunct="1">
              <a:lnSpc>
                <a:spcPct val="90000"/>
              </a:lnSpc>
              <a:spcBef>
                <a:spcPts val="1800"/>
              </a:spcBef>
              <a:spcAft>
                <a:spcPts val="1800"/>
              </a:spcAft>
            </a:pPr>
            <a:r>
              <a:rPr lang="en-US" altLang="ja-JP" b="1" dirty="0">
                <a:latin typeface="Arial" charset="0"/>
                <a:ea typeface="MS PGothic" charset="0"/>
                <a:cs typeface="MS PGothic" charset="0"/>
              </a:rPr>
              <a:t>Setting the future research </a:t>
            </a:r>
            <a:r>
              <a:rPr lang="en-US" altLang="ja-JP" b="1" dirty="0" smtClean="0">
                <a:latin typeface="Arial" charset="0"/>
                <a:ea typeface="MS PGothic" charset="0"/>
                <a:cs typeface="MS PGothic" charset="0"/>
              </a:rPr>
              <a:t>agenda</a:t>
            </a:r>
            <a:endParaRPr lang="en-US" altLang="ja-JP" b="1" dirty="0">
              <a:latin typeface="Arial" charset="0"/>
              <a:ea typeface="MS PGothic" charset="0"/>
              <a:cs typeface="MS PGothic" charset="0"/>
            </a:endParaRPr>
          </a:p>
        </p:txBody>
      </p:sp>
    </p:spTree>
    <p:extLst>
      <p:ext uri="{BB962C8B-B14F-4D97-AF65-F5344CB8AC3E}">
        <p14:creationId xmlns:p14="http://schemas.microsoft.com/office/powerpoint/2010/main" val="26583339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685800" y="2667000"/>
            <a:ext cx="7772400" cy="1143000"/>
          </a:xfrm>
        </p:spPr>
        <p:txBody>
          <a:bodyPr/>
          <a:lstStyle/>
          <a:p>
            <a:pPr eaLnBrk="1" hangingPunct="1"/>
            <a:r>
              <a:rPr lang="en-US" altLang="ja-JP" sz="7200" b="1">
                <a:solidFill>
                  <a:srgbClr val="FFFF00"/>
                </a:solidFill>
                <a:latin typeface="Arial" charset="0"/>
                <a:ea typeface="MS PGothic" charset="0"/>
                <a:cs typeface="MS PGothic" charset="0"/>
              </a:rPr>
              <a:t>Introduction</a:t>
            </a:r>
          </a:p>
        </p:txBody>
      </p:sp>
    </p:spTree>
    <p:extLst>
      <p:ext uri="{BB962C8B-B14F-4D97-AF65-F5344CB8AC3E}">
        <p14:creationId xmlns:p14="http://schemas.microsoft.com/office/powerpoint/2010/main" val="26555515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81000" y="152400"/>
            <a:ext cx="7772400" cy="1143000"/>
          </a:xfrm>
        </p:spPr>
        <p:txBody>
          <a:bodyPr/>
          <a:lstStyle/>
          <a:p>
            <a:pPr algn="l" eaLnBrk="1" hangingPunct="1"/>
            <a:r>
              <a:rPr lang="pt-BR" sz="4800" b="1">
                <a:solidFill>
                  <a:srgbClr val="FFFF00"/>
                </a:solidFill>
                <a:latin typeface="Arial" charset="0"/>
              </a:rPr>
              <a:t>Introduction</a:t>
            </a:r>
          </a:p>
        </p:txBody>
      </p:sp>
      <p:sp>
        <p:nvSpPr>
          <p:cNvPr id="107523" name="Rectangle 3"/>
          <p:cNvSpPr>
            <a:spLocks noGrp="1" noChangeArrowheads="1"/>
          </p:cNvSpPr>
          <p:nvPr>
            <p:ph type="body" idx="1"/>
          </p:nvPr>
        </p:nvSpPr>
        <p:spPr>
          <a:xfrm>
            <a:off x="381000" y="1447800"/>
            <a:ext cx="8382000" cy="5029200"/>
          </a:xfrm>
        </p:spPr>
        <p:txBody>
          <a:bodyPr>
            <a:normAutofit fontScale="92500"/>
          </a:bodyPr>
          <a:lstStyle/>
          <a:p>
            <a:pPr marL="590550" indent="-533400" eaLnBrk="1" hangingPunct="1">
              <a:lnSpc>
                <a:spcPct val="90000"/>
              </a:lnSpc>
              <a:spcBef>
                <a:spcPts val="1200"/>
              </a:spcBef>
              <a:spcAft>
                <a:spcPts val="1200"/>
              </a:spcAft>
              <a:defRPr/>
            </a:pPr>
            <a:r>
              <a:rPr lang="pt-BR" sz="3600" b="1" dirty="0" smtClean="0">
                <a:ea typeface="+mn-ea"/>
              </a:rPr>
              <a:t>Write to the message, not the topic</a:t>
            </a:r>
          </a:p>
          <a:p>
            <a:pPr marL="590550" indent="-533400" eaLnBrk="1" hangingPunct="1">
              <a:lnSpc>
                <a:spcPct val="90000"/>
              </a:lnSpc>
              <a:spcBef>
                <a:spcPts val="1200"/>
              </a:spcBef>
              <a:spcAft>
                <a:spcPts val="1200"/>
              </a:spcAft>
              <a:defRPr/>
            </a:pPr>
            <a:r>
              <a:rPr lang="pt-BR" sz="3600" b="1" dirty="0" smtClean="0">
                <a:ea typeface="+mn-ea"/>
              </a:rPr>
              <a:t>Pose a question: Easier to pose the question you already answered</a:t>
            </a:r>
          </a:p>
          <a:p>
            <a:pPr marL="990600" lvl="1" indent="-533400" eaLnBrk="1" hangingPunct="1">
              <a:lnSpc>
                <a:spcPct val="90000"/>
              </a:lnSpc>
              <a:spcBef>
                <a:spcPts val="1200"/>
              </a:spcBef>
              <a:spcAft>
                <a:spcPts val="1200"/>
              </a:spcAft>
              <a:buFont typeface="Wingdings" pitchFamily="2" charset="2"/>
              <a:buChar char="v"/>
              <a:defRPr/>
            </a:pPr>
            <a:r>
              <a:rPr lang="pt-BR" b="1" dirty="0" smtClean="0"/>
              <a:t>There are infinite unanswered questions</a:t>
            </a:r>
          </a:p>
          <a:p>
            <a:pPr marL="590550" indent="-533400" eaLnBrk="1" hangingPunct="1">
              <a:lnSpc>
                <a:spcPct val="90000"/>
              </a:lnSpc>
              <a:spcBef>
                <a:spcPts val="1200"/>
              </a:spcBef>
              <a:spcAft>
                <a:spcPts val="1200"/>
              </a:spcAft>
              <a:defRPr/>
            </a:pPr>
            <a:r>
              <a:rPr lang="pt-BR" sz="3600" b="1" dirty="0" err="1" smtClean="0">
                <a:ea typeface="+mn-ea"/>
              </a:rPr>
              <a:t>Exhaustive</a:t>
            </a:r>
            <a:r>
              <a:rPr lang="pt-BR" sz="3600" b="1" dirty="0" smtClean="0">
                <a:ea typeface="+mn-ea"/>
              </a:rPr>
              <a:t> </a:t>
            </a:r>
            <a:r>
              <a:rPr lang="pt-BR" sz="3600" b="1" dirty="0" err="1">
                <a:ea typeface="+mn-ea"/>
              </a:rPr>
              <a:t>l</a:t>
            </a:r>
            <a:r>
              <a:rPr lang="pt-BR" sz="3600" b="1" dirty="0" err="1" smtClean="0">
                <a:ea typeface="+mn-ea"/>
              </a:rPr>
              <a:t>iterature</a:t>
            </a:r>
            <a:r>
              <a:rPr lang="pt-BR" sz="3600" b="1" dirty="0" smtClean="0">
                <a:ea typeface="+mn-ea"/>
              </a:rPr>
              <a:t> </a:t>
            </a:r>
            <a:r>
              <a:rPr lang="pt-BR" sz="3600" b="1" dirty="0" err="1" smtClean="0">
                <a:ea typeface="+mn-ea"/>
              </a:rPr>
              <a:t>searches</a:t>
            </a:r>
            <a:r>
              <a:rPr lang="pt-BR" sz="3600" b="1" dirty="0" smtClean="0">
                <a:ea typeface="+mn-ea"/>
              </a:rPr>
              <a:t> are a </a:t>
            </a:r>
            <a:r>
              <a:rPr lang="pt-BR" sz="3600" b="1" dirty="0" err="1" smtClean="0">
                <a:ea typeface="+mn-ea"/>
              </a:rPr>
              <a:t>source</a:t>
            </a:r>
            <a:r>
              <a:rPr lang="pt-BR" sz="3600" b="1" dirty="0" smtClean="0">
                <a:ea typeface="+mn-ea"/>
              </a:rPr>
              <a:t> </a:t>
            </a:r>
            <a:r>
              <a:rPr lang="pt-BR" sz="3600" b="1" dirty="0" err="1" smtClean="0">
                <a:ea typeface="+mn-ea"/>
              </a:rPr>
              <a:t>of</a:t>
            </a:r>
            <a:r>
              <a:rPr lang="pt-BR" sz="3600" b="1" dirty="0" smtClean="0">
                <a:ea typeface="+mn-ea"/>
              </a:rPr>
              <a:t> </a:t>
            </a:r>
            <a:r>
              <a:rPr lang="pt-BR" sz="3600" b="1" dirty="0" err="1" smtClean="0">
                <a:ea typeface="+mn-ea"/>
              </a:rPr>
              <a:t>procrastination</a:t>
            </a:r>
            <a:r>
              <a:rPr lang="pt-BR" sz="3600" b="1" dirty="0" smtClean="0">
                <a:ea typeface="+mn-ea"/>
              </a:rPr>
              <a:t>, </a:t>
            </a:r>
            <a:r>
              <a:rPr lang="pt-BR" sz="3600" b="1" dirty="0" err="1" smtClean="0">
                <a:ea typeface="+mn-ea"/>
              </a:rPr>
              <a:t>or</a:t>
            </a:r>
            <a:r>
              <a:rPr lang="pt-BR" sz="3600" b="1" dirty="0" smtClean="0">
                <a:ea typeface="+mn-ea"/>
              </a:rPr>
              <a:t> </a:t>
            </a:r>
            <a:r>
              <a:rPr lang="pt-BR" sz="3600" b="1" dirty="0" err="1" smtClean="0">
                <a:ea typeface="+mn-ea"/>
              </a:rPr>
              <a:t>insecurity</a:t>
            </a:r>
            <a:r>
              <a:rPr lang="pt-BR" sz="3600" b="1" dirty="0" smtClean="0">
                <a:ea typeface="+mn-ea"/>
              </a:rPr>
              <a:t> (15 to 20 total is enough!)</a:t>
            </a:r>
          </a:p>
          <a:p>
            <a:pPr marL="590550" indent="-533400" eaLnBrk="1" hangingPunct="1">
              <a:lnSpc>
                <a:spcPct val="90000"/>
              </a:lnSpc>
              <a:spcBef>
                <a:spcPts val="1200"/>
              </a:spcBef>
              <a:spcAft>
                <a:spcPts val="1200"/>
              </a:spcAft>
              <a:defRPr/>
            </a:pPr>
            <a:r>
              <a:rPr lang="pt-BR" sz="3600" b="1" dirty="0" smtClean="0">
                <a:ea typeface="+mn-ea"/>
              </a:rPr>
              <a:t>You need a filter to get the focus</a:t>
            </a:r>
          </a:p>
        </p:txBody>
      </p:sp>
    </p:spTree>
    <p:extLst>
      <p:ext uri="{BB962C8B-B14F-4D97-AF65-F5344CB8AC3E}">
        <p14:creationId xmlns:p14="http://schemas.microsoft.com/office/powerpoint/2010/main" val="30402443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9600" y="152400"/>
            <a:ext cx="7772400" cy="1143000"/>
          </a:xfrm>
        </p:spPr>
        <p:txBody>
          <a:bodyPr/>
          <a:lstStyle/>
          <a:p>
            <a:pPr algn="l" eaLnBrk="1" hangingPunct="1"/>
            <a:r>
              <a:rPr lang="pt-BR" sz="4400" b="1">
                <a:solidFill>
                  <a:srgbClr val="FFFF00"/>
                </a:solidFill>
                <a:latin typeface="Arial" charset="0"/>
              </a:rPr>
              <a:t>Introduction in 4 parts</a:t>
            </a:r>
          </a:p>
        </p:txBody>
      </p:sp>
      <p:sp>
        <p:nvSpPr>
          <p:cNvPr id="97283" name="Rectangle 3"/>
          <p:cNvSpPr>
            <a:spLocks noGrp="1" noChangeArrowheads="1"/>
          </p:cNvSpPr>
          <p:nvPr>
            <p:ph type="body" idx="1"/>
          </p:nvPr>
        </p:nvSpPr>
        <p:spPr>
          <a:xfrm>
            <a:off x="609600" y="1524000"/>
            <a:ext cx="8153400" cy="4876800"/>
          </a:xfrm>
        </p:spPr>
        <p:txBody>
          <a:bodyPr/>
          <a:lstStyle/>
          <a:p>
            <a:pPr marL="609600" indent="-609600" eaLnBrk="1" hangingPunct="1">
              <a:lnSpc>
                <a:spcPct val="90000"/>
              </a:lnSpc>
              <a:spcBef>
                <a:spcPts val="1200"/>
              </a:spcBef>
              <a:spcAft>
                <a:spcPts val="1200"/>
              </a:spcAft>
              <a:buFontTx/>
              <a:buNone/>
            </a:pPr>
            <a:r>
              <a:rPr lang="pt-BR" sz="3600" b="1">
                <a:latin typeface="Arial" charset="0"/>
              </a:rPr>
              <a:t>Think 4 sentences:</a:t>
            </a:r>
          </a:p>
          <a:p>
            <a:pPr marL="990600" lvl="1" indent="-533400" eaLnBrk="1" hangingPunct="1">
              <a:lnSpc>
                <a:spcPct val="90000"/>
              </a:lnSpc>
              <a:spcBef>
                <a:spcPts val="1200"/>
              </a:spcBef>
              <a:spcAft>
                <a:spcPts val="1200"/>
              </a:spcAft>
              <a:buFont typeface="Wingdings" charset="0"/>
              <a:buAutoNum type="arabicPeriod"/>
            </a:pPr>
            <a:r>
              <a:rPr lang="pt-BR" sz="3200">
                <a:latin typeface="Arial" charset="0"/>
              </a:rPr>
              <a:t>General situation (known)</a:t>
            </a:r>
          </a:p>
          <a:p>
            <a:pPr marL="990600" lvl="1" indent="-533400" eaLnBrk="1" hangingPunct="1">
              <a:lnSpc>
                <a:spcPct val="90000"/>
              </a:lnSpc>
              <a:spcBef>
                <a:spcPts val="1200"/>
              </a:spcBef>
              <a:spcAft>
                <a:spcPts val="1200"/>
              </a:spcAft>
              <a:buFont typeface="Wingdings" charset="0"/>
              <a:buAutoNum type="arabicPeriod"/>
            </a:pPr>
            <a:r>
              <a:rPr lang="pt-BR" sz="3200">
                <a:latin typeface="Arial" charset="0"/>
              </a:rPr>
              <a:t>Specific topic (known)</a:t>
            </a:r>
          </a:p>
          <a:p>
            <a:pPr marL="990600" lvl="1" indent="-533400" eaLnBrk="1" hangingPunct="1">
              <a:lnSpc>
                <a:spcPct val="90000"/>
              </a:lnSpc>
              <a:spcBef>
                <a:spcPts val="1200"/>
              </a:spcBef>
              <a:spcAft>
                <a:spcPts val="1200"/>
              </a:spcAft>
              <a:buFont typeface="Wingdings" charset="0"/>
              <a:buAutoNum type="arabicPeriod"/>
            </a:pPr>
            <a:r>
              <a:rPr lang="pt-BR" sz="3200">
                <a:latin typeface="Arial" charset="0"/>
              </a:rPr>
              <a:t>Gap in our knowledge of the topic (unknown – but your message fills it!)</a:t>
            </a:r>
          </a:p>
          <a:p>
            <a:pPr marL="990600" lvl="1" indent="-533400" eaLnBrk="1" hangingPunct="1">
              <a:lnSpc>
                <a:spcPct val="90000"/>
              </a:lnSpc>
              <a:spcBef>
                <a:spcPts val="1200"/>
              </a:spcBef>
              <a:spcAft>
                <a:spcPts val="1200"/>
              </a:spcAft>
              <a:buFont typeface="Wingdings" charset="0"/>
              <a:buAutoNum type="arabicPeriod"/>
            </a:pPr>
            <a:r>
              <a:rPr lang="pt-BR" sz="3200">
                <a:latin typeface="Arial" charset="0"/>
              </a:rPr>
              <a:t>What you did to fill the gap</a:t>
            </a:r>
            <a:endParaRPr lang="pt-BR">
              <a:latin typeface="Arial" charset="0"/>
            </a:endParaRPr>
          </a:p>
        </p:txBody>
      </p:sp>
    </p:spTree>
    <p:extLst>
      <p:ext uri="{BB962C8B-B14F-4D97-AF65-F5344CB8AC3E}">
        <p14:creationId xmlns:p14="http://schemas.microsoft.com/office/powerpoint/2010/main" val="26694926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76200"/>
            <a:ext cx="8153400" cy="1143000"/>
          </a:xfrm>
        </p:spPr>
        <p:txBody>
          <a:bodyPr/>
          <a:lstStyle/>
          <a:p>
            <a:pPr algn="l" eaLnBrk="1" hangingPunct="1"/>
            <a:r>
              <a:rPr lang="pt-BR" sz="3600" b="1">
                <a:solidFill>
                  <a:srgbClr val="FFFF00"/>
                </a:solidFill>
                <a:latin typeface="Arial" charset="0"/>
              </a:rPr>
              <a:t>Example of 4 sentence introduction</a:t>
            </a:r>
          </a:p>
        </p:txBody>
      </p:sp>
      <p:sp>
        <p:nvSpPr>
          <p:cNvPr id="98307" name="Rectangle 3"/>
          <p:cNvSpPr>
            <a:spLocks noGrp="1" noChangeArrowheads="1"/>
          </p:cNvSpPr>
          <p:nvPr>
            <p:ph type="body" idx="1"/>
          </p:nvPr>
        </p:nvSpPr>
        <p:spPr>
          <a:xfrm>
            <a:off x="457200" y="1371600"/>
            <a:ext cx="8001000" cy="5257800"/>
          </a:xfrm>
        </p:spPr>
        <p:txBody>
          <a:bodyPr/>
          <a:lstStyle/>
          <a:p>
            <a:pPr marL="609600" indent="-609600" eaLnBrk="1" hangingPunct="1">
              <a:lnSpc>
                <a:spcPct val="75000"/>
              </a:lnSpc>
              <a:spcAft>
                <a:spcPts val="600"/>
              </a:spcAft>
              <a:buFontTx/>
              <a:buAutoNum type="arabicPeriod"/>
            </a:pPr>
            <a:r>
              <a:rPr lang="pt-BR" b="1">
                <a:solidFill>
                  <a:srgbClr val="FFCC66"/>
                </a:solidFill>
                <a:latin typeface="Arial" charset="0"/>
              </a:rPr>
              <a:t>General:</a:t>
            </a:r>
          </a:p>
          <a:p>
            <a:pPr marL="990600" lvl="1" indent="-533400" eaLnBrk="1" hangingPunct="1">
              <a:lnSpc>
                <a:spcPct val="75000"/>
              </a:lnSpc>
              <a:spcAft>
                <a:spcPts val="600"/>
              </a:spcAft>
              <a:buFontTx/>
              <a:buChar char="•"/>
            </a:pPr>
            <a:r>
              <a:rPr lang="pt-BR" sz="2400">
                <a:latin typeface="Arial" charset="0"/>
              </a:rPr>
              <a:t>The movement of people has contributed to the spread of infectious diseases</a:t>
            </a:r>
          </a:p>
          <a:p>
            <a:pPr marL="609600" indent="-609600" eaLnBrk="1" hangingPunct="1">
              <a:lnSpc>
                <a:spcPct val="75000"/>
              </a:lnSpc>
              <a:spcAft>
                <a:spcPts val="600"/>
              </a:spcAft>
              <a:buFontTx/>
              <a:buAutoNum type="arabicPeriod"/>
            </a:pPr>
            <a:r>
              <a:rPr lang="pt-BR" b="1">
                <a:solidFill>
                  <a:srgbClr val="FFCC66"/>
                </a:solidFill>
                <a:latin typeface="Arial" charset="0"/>
              </a:rPr>
              <a:t>Specific:</a:t>
            </a:r>
            <a:r>
              <a:rPr lang="pt-BR">
                <a:solidFill>
                  <a:srgbClr val="FFCC66"/>
                </a:solidFill>
                <a:latin typeface="Arial" charset="0"/>
              </a:rPr>
              <a:t> </a:t>
            </a:r>
          </a:p>
          <a:p>
            <a:pPr marL="990600" lvl="1" indent="-533400" eaLnBrk="1" hangingPunct="1">
              <a:lnSpc>
                <a:spcPct val="75000"/>
              </a:lnSpc>
              <a:spcAft>
                <a:spcPts val="600"/>
              </a:spcAft>
              <a:buFontTx/>
              <a:buChar char="•"/>
            </a:pPr>
            <a:r>
              <a:rPr lang="pt-BR" sz="2400">
                <a:latin typeface="Arial" charset="0"/>
              </a:rPr>
              <a:t>Truck drivers in Africa have particularly been implicated in the dissemination of HIV</a:t>
            </a:r>
          </a:p>
          <a:p>
            <a:pPr marL="609600" indent="-609600" eaLnBrk="1" hangingPunct="1">
              <a:lnSpc>
                <a:spcPct val="75000"/>
              </a:lnSpc>
              <a:spcAft>
                <a:spcPts val="600"/>
              </a:spcAft>
              <a:buFontTx/>
              <a:buAutoNum type="arabicPeriod"/>
            </a:pPr>
            <a:r>
              <a:rPr lang="pt-BR" b="1">
                <a:solidFill>
                  <a:srgbClr val="FFCC66"/>
                </a:solidFill>
                <a:latin typeface="Arial" charset="0"/>
              </a:rPr>
              <a:t>Gap:</a:t>
            </a:r>
          </a:p>
          <a:p>
            <a:pPr marL="990600" lvl="1" indent="-533400" eaLnBrk="1" hangingPunct="1">
              <a:lnSpc>
                <a:spcPct val="75000"/>
              </a:lnSpc>
              <a:spcAft>
                <a:spcPts val="600"/>
              </a:spcAft>
              <a:buFontTx/>
              <a:buChar char="•"/>
            </a:pPr>
            <a:r>
              <a:rPr lang="pt-BR" sz="2400">
                <a:latin typeface="Arial" charset="0"/>
              </a:rPr>
              <a:t>Few studies have been done on truck drivers in Brazil</a:t>
            </a:r>
          </a:p>
          <a:p>
            <a:pPr marL="609600" indent="-609600" eaLnBrk="1" hangingPunct="1">
              <a:lnSpc>
                <a:spcPct val="75000"/>
              </a:lnSpc>
              <a:spcAft>
                <a:spcPts val="600"/>
              </a:spcAft>
              <a:buFontTx/>
              <a:buAutoNum type="arabicPeriod"/>
            </a:pPr>
            <a:r>
              <a:rPr lang="pt-BR" b="1">
                <a:solidFill>
                  <a:srgbClr val="FFCC66"/>
                </a:solidFill>
                <a:latin typeface="Arial" charset="0"/>
              </a:rPr>
              <a:t>How we filled the gap:</a:t>
            </a:r>
          </a:p>
          <a:p>
            <a:pPr marL="990600" lvl="1" indent="-533400" eaLnBrk="1" hangingPunct="1">
              <a:lnSpc>
                <a:spcPct val="75000"/>
              </a:lnSpc>
              <a:spcAft>
                <a:spcPts val="600"/>
              </a:spcAft>
              <a:buFontTx/>
              <a:buChar char="•"/>
            </a:pPr>
            <a:r>
              <a:rPr lang="pt-BR" sz="2400">
                <a:latin typeface="Arial" charset="0"/>
              </a:rPr>
              <a:t>We conducted a survey of truck drivers at a major cross roads in Northeastern Brazil</a:t>
            </a:r>
          </a:p>
        </p:txBody>
      </p:sp>
    </p:spTree>
    <p:extLst>
      <p:ext uri="{BB962C8B-B14F-4D97-AF65-F5344CB8AC3E}">
        <p14:creationId xmlns:p14="http://schemas.microsoft.com/office/powerpoint/2010/main" val="22184091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152400"/>
            <a:ext cx="7772400" cy="1143000"/>
          </a:xfrm>
        </p:spPr>
        <p:txBody>
          <a:bodyPr/>
          <a:lstStyle/>
          <a:p>
            <a:pPr algn="l" eaLnBrk="1" hangingPunct="1"/>
            <a:r>
              <a:rPr lang="pt-BR" sz="4800" b="1" dirty="0" err="1">
                <a:solidFill>
                  <a:srgbClr val="FFFF00"/>
                </a:solidFill>
                <a:latin typeface="Arial" charset="0"/>
              </a:rPr>
              <a:t>Methods</a:t>
            </a:r>
            <a:endParaRPr lang="pt-BR" sz="6000" b="1" dirty="0">
              <a:solidFill>
                <a:srgbClr val="FFFF00"/>
              </a:solidFill>
              <a:latin typeface="Arial" charset="0"/>
            </a:endParaRPr>
          </a:p>
        </p:txBody>
      </p:sp>
      <p:sp>
        <p:nvSpPr>
          <p:cNvPr id="106499" name="Rectangle 3"/>
          <p:cNvSpPr>
            <a:spLocks noGrp="1" noChangeArrowheads="1"/>
          </p:cNvSpPr>
          <p:nvPr>
            <p:ph type="body" idx="1"/>
          </p:nvPr>
        </p:nvSpPr>
        <p:spPr>
          <a:xfrm>
            <a:off x="457200" y="1295400"/>
            <a:ext cx="8534400" cy="5105400"/>
          </a:xfrm>
        </p:spPr>
        <p:txBody>
          <a:bodyPr/>
          <a:lstStyle/>
          <a:p>
            <a:pPr marL="609600" indent="-609600" eaLnBrk="1" hangingPunct="1">
              <a:spcAft>
                <a:spcPts val="1200"/>
              </a:spcAft>
            </a:pPr>
            <a:r>
              <a:rPr lang="pt-BR" sz="3600" dirty="0" err="1">
                <a:latin typeface="Arial" charset="0"/>
              </a:rPr>
              <a:t>How</a:t>
            </a:r>
            <a:r>
              <a:rPr lang="pt-BR" sz="3600" dirty="0">
                <a:latin typeface="Arial" charset="0"/>
              </a:rPr>
              <a:t> </a:t>
            </a:r>
            <a:r>
              <a:rPr lang="pt-BR" sz="3600" dirty="0" err="1">
                <a:latin typeface="Arial" charset="0"/>
              </a:rPr>
              <a:t>you</a:t>
            </a:r>
            <a:r>
              <a:rPr lang="pt-BR" sz="3600" dirty="0">
                <a:latin typeface="Arial" charset="0"/>
              </a:rPr>
              <a:t> </a:t>
            </a:r>
            <a:r>
              <a:rPr lang="pt-BR" sz="3600" dirty="0" err="1">
                <a:latin typeface="Arial" charset="0"/>
              </a:rPr>
              <a:t>did</a:t>
            </a:r>
            <a:r>
              <a:rPr lang="pt-BR" sz="3600" dirty="0">
                <a:latin typeface="Arial" charset="0"/>
              </a:rPr>
              <a:t> </a:t>
            </a:r>
            <a:r>
              <a:rPr lang="pt-BR" sz="3600" dirty="0" err="1">
                <a:latin typeface="Arial" charset="0"/>
              </a:rPr>
              <a:t>the</a:t>
            </a:r>
            <a:r>
              <a:rPr lang="pt-BR" sz="3600" dirty="0">
                <a:latin typeface="Arial" charset="0"/>
              </a:rPr>
              <a:t> </a:t>
            </a:r>
            <a:r>
              <a:rPr lang="pt-BR" sz="3600" dirty="0" err="1">
                <a:latin typeface="Arial" charset="0"/>
              </a:rPr>
              <a:t>study</a:t>
            </a:r>
            <a:r>
              <a:rPr lang="pt-BR" sz="3600" dirty="0">
                <a:latin typeface="Arial" charset="0"/>
              </a:rPr>
              <a:t> </a:t>
            </a:r>
            <a:r>
              <a:rPr lang="pt-BR" sz="3600" dirty="0" err="1">
                <a:latin typeface="Arial" charset="0"/>
              </a:rPr>
              <a:t>with</a:t>
            </a:r>
            <a:r>
              <a:rPr lang="pt-BR" sz="3600" dirty="0">
                <a:latin typeface="Arial" charset="0"/>
              </a:rPr>
              <a:t> </a:t>
            </a:r>
            <a:r>
              <a:rPr lang="pt-BR" sz="3600" dirty="0" err="1">
                <a:latin typeface="Arial" charset="0"/>
              </a:rPr>
              <a:t>enough</a:t>
            </a:r>
            <a:r>
              <a:rPr lang="pt-BR" sz="3600" dirty="0">
                <a:latin typeface="Arial" charset="0"/>
              </a:rPr>
              <a:t> </a:t>
            </a:r>
            <a:r>
              <a:rPr lang="pt-BR" sz="3600" dirty="0" err="1">
                <a:latin typeface="Arial" charset="0"/>
              </a:rPr>
              <a:t>detail</a:t>
            </a:r>
            <a:r>
              <a:rPr lang="pt-BR" sz="3600" dirty="0">
                <a:latin typeface="Arial" charset="0"/>
              </a:rPr>
              <a:t> for </a:t>
            </a:r>
            <a:r>
              <a:rPr lang="pt-BR" sz="3600" dirty="0" err="1">
                <a:latin typeface="Arial" charset="0"/>
              </a:rPr>
              <a:t>the</a:t>
            </a:r>
            <a:r>
              <a:rPr lang="pt-BR" sz="3600" dirty="0">
                <a:latin typeface="Arial" charset="0"/>
              </a:rPr>
              <a:t> </a:t>
            </a:r>
            <a:r>
              <a:rPr lang="pt-BR" sz="3600" dirty="0" err="1">
                <a:latin typeface="Arial" charset="0"/>
              </a:rPr>
              <a:t>reader</a:t>
            </a:r>
            <a:r>
              <a:rPr lang="pt-BR" sz="3600" dirty="0">
                <a:latin typeface="Arial" charset="0"/>
              </a:rPr>
              <a:t> </a:t>
            </a:r>
            <a:r>
              <a:rPr lang="pt-BR" sz="3600" dirty="0" err="1">
                <a:latin typeface="Arial" charset="0"/>
              </a:rPr>
              <a:t>to</a:t>
            </a:r>
            <a:r>
              <a:rPr lang="pt-BR" sz="3600" dirty="0">
                <a:latin typeface="Arial" charset="0"/>
              </a:rPr>
              <a:t> </a:t>
            </a:r>
            <a:r>
              <a:rPr lang="pt-BR" sz="3600" dirty="0" err="1">
                <a:latin typeface="Arial" charset="0"/>
              </a:rPr>
              <a:t>judge</a:t>
            </a:r>
            <a:r>
              <a:rPr lang="pt-BR" sz="3600" dirty="0">
                <a:latin typeface="Arial" charset="0"/>
              </a:rPr>
              <a:t> </a:t>
            </a:r>
            <a:r>
              <a:rPr lang="en-US" sz="3600" dirty="0">
                <a:latin typeface="Arial" charset="0"/>
              </a:rPr>
              <a:t>whether the findings you report support your conclusions (message)</a:t>
            </a:r>
            <a:endParaRPr lang="pt-BR" sz="3600" dirty="0">
              <a:latin typeface="Arial" charset="0"/>
            </a:endParaRPr>
          </a:p>
          <a:p>
            <a:pPr marL="609600" indent="-609600" eaLnBrk="1" hangingPunct="1">
              <a:spcAft>
                <a:spcPts val="1200"/>
              </a:spcAft>
            </a:pPr>
            <a:r>
              <a:rPr lang="pt-BR" sz="3600" dirty="0">
                <a:latin typeface="Arial" charset="0"/>
              </a:rPr>
              <a:t>No </a:t>
            </a:r>
            <a:r>
              <a:rPr lang="pt-BR" sz="3600" dirty="0" err="1">
                <a:latin typeface="Arial" charset="0"/>
              </a:rPr>
              <a:t>less</a:t>
            </a:r>
            <a:endParaRPr lang="pt-BR" sz="3600" dirty="0">
              <a:latin typeface="Arial" charset="0"/>
            </a:endParaRPr>
          </a:p>
          <a:p>
            <a:pPr marL="609600" indent="-609600" eaLnBrk="1" hangingPunct="1">
              <a:spcAft>
                <a:spcPts val="1200"/>
              </a:spcAft>
            </a:pPr>
            <a:r>
              <a:rPr lang="pt-BR" sz="3600" dirty="0">
                <a:latin typeface="Arial" charset="0"/>
              </a:rPr>
              <a:t>No more</a:t>
            </a:r>
          </a:p>
          <a:p>
            <a:pPr marL="609600" indent="-609600" eaLnBrk="1" hangingPunct="1">
              <a:spcAft>
                <a:spcPts val="1200"/>
              </a:spcAft>
            </a:pPr>
            <a:r>
              <a:rPr lang="pt-BR" sz="3600" dirty="0" err="1">
                <a:latin typeface="Arial" charset="0"/>
              </a:rPr>
              <a:t>Not</a:t>
            </a:r>
            <a:r>
              <a:rPr lang="pt-BR" sz="3600" dirty="0">
                <a:latin typeface="Arial" charset="0"/>
              </a:rPr>
              <a:t> a </a:t>
            </a:r>
            <a:r>
              <a:rPr lang="pt-BR" sz="3600" dirty="0" err="1">
                <a:latin typeface="Arial" charset="0"/>
              </a:rPr>
              <a:t>protocol</a:t>
            </a:r>
            <a:r>
              <a:rPr lang="pt-BR" sz="3600" dirty="0">
                <a:latin typeface="Arial" charset="0"/>
              </a:rPr>
              <a:t>!</a:t>
            </a:r>
          </a:p>
        </p:txBody>
      </p:sp>
    </p:spTree>
    <p:extLst>
      <p:ext uri="{BB962C8B-B14F-4D97-AF65-F5344CB8AC3E}">
        <p14:creationId xmlns:p14="http://schemas.microsoft.com/office/powerpoint/2010/main" val="2604548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152400"/>
            <a:ext cx="7772400" cy="1143000"/>
          </a:xfrm>
        </p:spPr>
        <p:txBody>
          <a:bodyPr/>
          <a:lstStyle/>
          <a:p>
            <a:pPr algn="l" eaLnBrk="1" hangingPunct="1"/>
            <a:r>
              <a:rPr lang="pt-BR" sz="4800" b="1">
                <a:solidFill>
                  <a:srgbClr val="FFFF00"/>
                </a:solidFill>
                <a:latin typeface="Arial" charset="0"/>
              </a:rPr>
              <a:t>Methods in 4 parts</a:t>
            </a:r>
          </a:p>
        </p:txBody>
      </p:sp>
      <p:sp>
        <p:nvSpPr>
          <p:cNvPr id="104451" name="Rectangle 3"/>
          <p:cNvSpPr>
            <a:spLocks noGrp="1" noChangeArrowheads="1"/>
          </p:cNvSpPr>
          <p:nvPr>
            <p:ph type="body" idx="1"/>
          </p:nvPr>
        </p:nvSpPr>
        <p:spPr>
          <a:xfrm>
            <a:off x="381000" y="1447800"/>
            <a:ext cx="8610600" cy="4876800"/>
          </a:xfrm>
        </p:spPr>
        <p:txBody>
          <a:bodyPr/>
          <a:lstStyle/>
          <a:p>
            <a:pPr marL="609600" indent="-609600" eaLnBrk="1" hangingPunct="1">
              <a:spcAft>
                <a:spcPts val="600"/>
              </a:spcAft>
            </a:pPr>
            <a:r>
              <a:rPr lang="pt-BR" sz="3600" b="1">
                <a:latin typeface="Arial" charset="0"/>
              </a:rPr>
              <a:t>Points to communicate = headings:</a:t>
            </a:r>
          </a:p>
          <a:p>
            <a:pPr marL="990600" lvl="1" indent="-533400" eaLnBrk="1" hangingPunct="1">
              <a:spcAft>
                <a:spcPts val="600"/>
              </a:spcAft>
              <a:buFont typeface="Wingdings" charset="0"/>
              <a:buAutoNum type="arabicPeriod"/>
            </a:pPr>
            <a:r>
              <a:rPr lang="pt-BR" sz="3200" b="1">
                <a:solidFill>
                  <a:srgbClr val="FFCC99"/>
                </a:solidFill>
                <a:latin typeface="Arial" charset="0"/>
              </a:rPr>
              <a:t>Study design </a:t>
            </a:r>
            <a:r>
              <a:rPr lang="pt-BR" sz="3200">
                <a:latin typeface="Arial" charset="0"/>
              </a:rPr>
              <a:t>(cross-sectional, longitudinal, RCT)</a:t>
            </a:r>
          </a:p>
          <a:p>
            <a:pPr marL="990600" lvl="1" indent="-533400" eaLnBrk="1" hangingPunct="1">
              <a:spcAft>
                <a:spcPts val="600"/>
              </a:spcAft>
              <a:buFont typeface="Wingdings" charset="0"/>
              <a:buAutoNum type="arabicPeriod"/>
            </a:pPr>
            <a:r>
              <a:rPr lang="pt-BR" sz="3200" b="1">
                <a:solidFill>
                  <a:srgbClr val="FFCC99"/>
                </a:solidFill>
                <a:latin typeface="Arial" charset="0"/>
              </a:rPr>
              <a:t>Subjects</a:t>
            </a:r>
            <a:r>
              <a:rPr lang="pt-BR" sz="3200">
                <a:solidFill>
                  <a:srgbClr val="FFCC99"/>
                </a:solidFill>
                <a:latin typeface="Arial" charset="0"/>
              </a:rPr>
              <a:t> </a:t>
            </a:r>
            <a:r>
              <a:rPr lang="pt-BR" sz="3200">
                <a:latin typeface="Arial" charset="0"/>
              </a:rPr>
              <a:t>(setting, target populatoin, eligibility, sampling, recruitment)</a:t>
            </a:r>
          </a:p>
          <a:p>
            <a:pPr marL="990600" lvl="1" indent="-533400" eaLnBrk="1" hangingPunct="1">
              <a:spcAft>
                <a:spcPts val="600"/>
              </a:spcAft>
              <a:buFont typeface="Wingdings" charset="0"/>
              <a:buAutoNum type="arabicPeriod"/>
            </a:pPr>
            <a:r>
              <a:rPr lang="pt-BR" sz="3200" b="1">
                <a:solidFill>
                  <a:srgbClr val="FFCC99"/>
                </a:solidFill>
                <a:latin typeface="Arial" charset="0"/>
              </a:rPr>
              <a:t>Measurements</a:t>
            </a:r>
            <a:r>
              <a:rPr lang="pt-BR" sz="3200">
                <a:latin typeface="Arial" charset="0"/>
              </a:rPr>
              <a:t> (behavioral, laboratory)</a:t>
            </a:r>
          </a:p>
          <a:p>
            <a:pPr marL="990600" lvl="1" indent="-533400" eaLnBrk="1" hangingPunct="1">
              <a:spcAft>
                <a:spcPts val="600"/>
              </a:spcAft>
              <a:buFont typeface="Wingdings" charset="0"/>
              <a:buAutoNum type="arabicPeriod"/>
            </a:pPr>
            <a:r>
              <a:rPr lang="pt-BR" sz="3200" b="1">
                <a:solidFill>
                  <a:srgbClr val="FFCC99"/>
                </a:solidFill>
                <a:latin typeface="Arial" charset="0"/>
              </a:rPr>
              <a:t>Analysis</a:t>
            </a:r>
            <a:r>
              <a:rPr lang="pt-BR" sz="3200">
                <a:latin typeface="Arial" charset="0"/>
              </a:rPr>
              <a:t> (statistics)</a:t>
            </a:r>
          </a:p>
          <a:p>
            <a:pPr marL="990600" lvl="1" indent="-533400" eaLnBrk="1" hangingPunct="1">
              <a:spcAft>
                <a:spcPts val="600"/>
              </a:spcAft>
              <a:buFont typeface="Wingdings" charset="0"/>
              <a:buAutoNum type="arabicPeriod"/>
            </a:pPr>
            <a:r>
              <a:rPr lang="pt-BR" sz="3200" b="1">
                <a:latin typeface="Arial" charset="0"/>
              </a:rPr>
              <a:t>Ethics statement</a:t>
            </a:r>
          </a:p>
        </p:txBody>
      </p:sp>
    </p:spTree>
    <p:extLst>
      <p:ext uri="{BB962C8B-B14F-4D97-AF65-F5344CB8AC3E}">
        <p14:creationId xmlns:p14="http://schemas.microsoft.com/office/powerpoint/2010/main" val="18131274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76200"/>
            <a:ext cx="7772400" cy="1143000"/>
          </a:xfrm>
        </p:spPr>
        <p:txBody>
          <a:bodyPr/>
          <a:lstStyle/>
          <a:p>
            <a:pPr algn="l" eaLnBrk="1" hangingPunct="1"/>
            <a:r>
              <a:rPr lang="pt-BR" sz="5400" b="1">
                <a:solidFill>
                  <a:srgbClr val="FFFF00"/>
                </a:solidFill>
                <a:latin typeface="Arial" charset="0"/>
              </a:rPr>
              <a:t>4 x 4</a:t>
            </a:r>
          </a:p>
        </p:txBody>
      </p:sp>
      <p:sp>
        <p:nvSpPr>
          <p:cNvPr id="176131" name="Rectangle 3"/>
          <p:cNvSpPr>
            <a:spLocks noGrp="1" noChangeArrowheads="1"/>
          </p:cNvSpPr>
          <p:nvPr>
            <p:ph type="body" idx="1"/>
          </p:nvPr>
        </p:nvSpPr>
        <p:spPr>
          <a:xfrm>
            <a:off x="381000" y="1295400"/>
            <a:ext cx="4419600" cy="5410200"/>
          </a:xfrm>
        </p:spPr>
        <p:txBody>
          <a:bodyPr/>
          <a:lstStyle/>
          <a:p>
            <a:pPr marL="0" indent="0" eaLnBrk="1" hangingPunct="1">
              <a:lnSpc>
                <a:spcPct val="90000"/>
              </a:lnSpc>
              <a:spcAft>
                <a:spcPts val="600"/>
              </a:spcAft>
              <a:buFontTx/>
              <a:buNone/>
            </a:pPr>
            <a:r>
              <a:rPr lang="pt-BR" sz="2800" b="1">
                <a:latin typeface="Arial" charset="0"/>
              </a:rPr>
              <a:t>1. Introduction</a:t>
            </a:r>
          </a:p>
          <a:p>
            <a:pPr marL="914400" lvl="1" indent="-457200" eaLnBrk="1" hangingPunct="1">
              <a:lnSpc>
                <a:spcPct val="90000"/>
              </a:lnSpc>
              <a:spcAft>
                <a:spcPts val="600"/>
              </a:spcAft>
              <a:buFont typeface="Arial" charset="0"/>
              <a:buAutoNum type="arabicPeriod"/>
            </a:pPr>
            <a:r>
              <a:rPr lang="pt-BR" sz="2400">
                <a:latin typeface="Arial" charset="0"/>
              </a:rPr>
              <a:t>Big Picture</a:t>
            </a:r>
          </a:p>
          <a:p>
            <a:pPr marL="914400" lvl="1" indent="-457200" eaLnBrk="1" hangingPunct="1">
              <a:lnSpc>
                <a:spcPct val="90000"/>
              </a:lnSpc>
              <a:spcAft>
                <a:spcPts val="600"/>
              </a:spcAft>
              <a:buFont typeface="Arial" charset="0"/>
              <a:buAutoNum type="arabicPeriod"/>
            </a:pPr>
            <a:r>
              <a:rPr lang="pt-BR" sz="2400">
                <a:latin typeface="Arial" charset="0"/>
              </a:rPr>
              <a:t>Specific Issue</a:t>
            </a:r>
          </a:p>
          <a:p>
            <a:pPr marL="914400" lvl="1" indent="-457200" eaLnBrk="1" hangingPunct="1">
              <a:lnSpc>
                <a:spcPct val="90000"/>
              </a:lnSpc>
              <a:spcAft>
                <a:spcPts val="600"/>
              </a:spcAft>
              <a:buFont typeface="Arial" charset="0"/>
              <a:buAutoNum type="arabicPeriod"/>
            </a:pPr>
            <a:r>
              <a:rPr lang="pt-BR" sz="2400">
                <a:latin typeface="Arial" charset="0"/>
              </a:rPr>
              <a:t>Gap in knowledge</a:t>
            </a:r>
          </a:p>
          <a:p>
            <a:pPr marL="914400" lvl="1" indent="-457200" eaLnBrk="1" hangingPunct="1">
              <a:lnSpc>
                <a:spcPct val="90000"/>
              </a:lnSpc>
              <a:spcAft>
                <a:spcPts val="600"/>
              </a:spcAft>
              <a:buFont typeface="Arial" charset="0"/>
              <a:buAutoNum type="arabicPeriod"/>
            </a:pPr>
            <a:r>
              <a:rPr lang="pt-BR" sz="2400">
                <a:latin typeface="Arial" charset="0"/>
              </a:rPr>
              <a:t>How we fill the gap</a:t>
            </a:r>
          </a:p>
          <a:p>
            <a:pPr marL="0" indent="0" eaLnBrk="1" hangingPunct="1">
              <a:lnSpc>
                <a:spcPct val="90000"/>
              </a:lnSpc>
              <a:spcAft>
                <a:spcPts val="600"/>
              </a:spcAft>
              <a:buFontTx/>
              <a:buNone/>
            </a:pPr>
            <a:r>
              <a:rPr lang="pt-BR" sz="2800" b="1">
                <a:latin typeface="Arial" charset="0"/>
              </a:rPr>
              <a:t>2. Methods</a:t>
            </a:r>
          </a:p>
          <a:p>
            <a:pPr marL="914400" lvl="1" indent="-457200" eaLnBrk="1" hangingPunct="1">
              <a:lnSpc>
                <a:spcPct val="90000"/>
              </a:lnSpc>
              <a:spcAft>
                <a:spcPts val="600"/>
              </a:spcAft>
              <a:buFont typeface="Arial" charset="0"/>
              <a:buAutoNum type="arabicPeriod"/>
            </a:pPr>
            <a:r>
              <a:rPr lang="pt-BR" sz="2400">
                <a:latin typeface="Arial" charset="0"/>
              </a:rPr>
              <a:t>Overall study design</a:t>
            </a:r>
          </a:p>
          <a:p>
            <a:pPr marL="914400" lvl="1" indent="-457200" eaLnBrk="1" hangingPunct="1">
              <a:lnSpc>
                <a:spcPct val="90000"/>
              </a:lnSpc>
              <a:spcAft>
                <a:spcPts val="600"/>
              </a:spcAft>
              <a:buFont typeface="Arial" charset="0"/>
              <a:buAutoNum type="arabicPeriod"/>
            </a:pPr>
            <a:r>
              <a:rPr lang="pt-BR" sz="2400">
                <a:latin typeface="Arial" charset="0"/>
              </a:rPr>
              <a:t>Study subjects</a:t>
            </a:r>
          </a:p>
          <a:p>
            <a:pPr marL="914400" lvl="1" indent="-457200" eaLnBrk="1" hangingPunct="1">
              <a:lnSpc>
                <a:spcPct val="90000"/>
              </a:lnSpc>
              <a:spcAft>
                <a:spcPts val="600"/>
              </a:spcAft>
              <a:buFont typeface="Arial" charset="0"/>
              <a:buAutoNum type="arabicPeriod"/>
            </a:pPr>
            <a:r>
              <a:rPr lang="pt-BR" sz="2400">
                <a:latin typeface="Arial" charset="0"/>
              </a:rPr>
              <a:t>Measures</a:t>
            </a:r>
          </a:p>
          <a:p>
            <a:pPr marL="914400" lvl="1" indent="-457200" eaLnBrk="1" hangingPunct="1">
              <a:lnSpc>
                <a:spcPct val="90000"/>
              </a:lnSpc>
              <a:spcAft>
                <a:spcPts val="600"/>
              </a:spcAft>
              <a:buFont typeface="Arial" charset="0"/>
              <a:buAutoNum type="arabicPeriod"/>
            </a:pPr>
            <a:r>
              <a:rPr lang="pt-BR" sz="2400">
                <a:latin typeface="Arial" charset="0"/>
              </a:rPr>
              <a:t>Analysis</a:t>
            </a:r>
          </a:p>
        </p:txBody>
      </p:sp>
      <p:sp>
        <p:nvSpPr>
          <p:cNvPr id="4" name="Rectangle 3"/>
          <p:cNvSpPr txBox="1">
            <a:spLocks noChangeArrowheads="1"/>
          </p:cNvSpPr>
          <p:nvPr/>
        </p:nvSpPr>
        <p:spPr bwMode="auto">
          <a:xfrm>
            <a:off x="4648200" y="533400"/>
            <a:ext cx="4191000" cy="5257800"/>
          </a:xfrm>
          <a:prstGeom prst="rect">
            <a:avLst/>
          </a:prstGeom>
          <a:noFill/>
          <a:ln>
            <a:noFill/>
          </a:ln>
          <a:extLst/>
        </p:spPr>
        <p:txBody>
          <a:bodyPr/>
          <a:lstStyle>
            <a:lvl1pPr>
              <a:defRPr sz="2400" b="1">
                <a:solidFill>
                  <a:schemeClr val="tx1"/>
                </a:solidFill>
                <a:latin typeface="Times" charset="0"/>
                <a:ea typeface="ＭＳ Ｐゴシック" charset="0"/>
              </a:defRPr>
            </a:lvl1pPr>
            <a:lvl2pPr marL="914400" indent="-45720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eaLnBrk="1" hangingPunct="1">
              <a:lnSpc>
                <a:spcPct val="90000"/>
              </a:lnSpc>
              <a:spcBef>
                <a:spcPct val="20000"/>
              </a:spcBef>
              <a:spcAft>
                <a:spcPts val="600"/>
              </a:spcAft>
            </a:pPr>
            <a:r>
              <a:rPr lang="pt-BR" sz="2800">
                <a:latin typeface="Arial" charset="0"/>
              </a:rPr>
              <a:t>3. Results</a:t>
            </a:r>
          </a:p>
          <a:p>
            <a:pPr lvl="1" eaLnBrk="1" hangingPunct="1">
              <a:lnSpc>
                <a:spcPct val="90000"/>
              </a:lnSpc>
              <a:spcBef>
                <a:spcPct val="20000"/>
              </a:spcBef>
              <a:spcAft>
                <a:spcPts val="600"/>
              </a:spcAft>
              <a:buSzPct val="65000"/>
              <a:buFont typeface="Arial" charset="0"/>
              <a:buAutoNum type="arabicPeriod"/>
            </a:pPr>
            <a:r>
              <a:rPr lang="pt-BR" b="0">
                <a:latin typeface="Arial" charset="0"/>
              </a:rPr>
              <a:t>Trust me</a:t>
            </a:r>
          </a:p>
          <a:p>
            <a:pPr lvl="1" eaLnBrk="1" hangingPunct="1">
              <a:lnSpc>
                <a:spcPct val="90000"/>
              </a:lnSpc>
              <a:spcBef>
                <a:spcPct val="20000"/>
              </a:spcBef>
              <a:spcAft>
                <a:spcPts val="600"/>
              </a:spcAft>
              <a:buSzPct val="65000"/>
              <a:buFont typeface="Arial" charset="0"/>
              <a:buAutoNum type="arabicPeriod"/>
            </a:pPr>
            <a:r>
              <a:rPr lang="pt-BR" b="0">
                <a:latin typeface="Arial" charset="0"/>
              </a:rPr>
              <a:t>Cool measures</a:t>
            </a:r>
          </a:p>
          <a:p>
            <a:pPr lvl="1" eaLnBrk="1" hangingPunct="1">
              <a:lnSpc>
                <a:spcPct val="90000"/>
              </a:lnSpc>
              <a:spcBef>
                <a:spcPct val="20000"/>
              </a:spcBef>
              <a:spcAft>
                <a:spcPts val="600"/>
              </a:spcAft>
              <a:buSzPct val="65000"/>
              <a:buFont typeface="Arial" charset="0"/>
              <a:buAutoNum type="arabicPeriod"/>
            </a:pPr>
            <a:r>
              <a:rPr lang="pt-BR" b="0">
                <a:latin typeface="Arial" charset="0"/>
              </a:rPr>
              <a:t>No tricks</a:t>
            </a:r>
          </a:p>
          <a:p>
            <a:pPr lvl="1" eaLnBrk="1" hangingPunct="1">
              <a:lnSpc>
                <a:spcPct val="90000"/>
              </a:lnSpc>
              <a:spcBef>
                <a:spcPct val="20000"/>
              </a:spcBef>
              <a:spcAft>
                <a:spcPts val="600"/>
              </a:spcAft>
              <a:buSzPct val="65000"/>
              <a:buFont typeface="Arial" charset="0"/>
              <a:buAutoNum type="arabicPeriod"/>
            </a:pPr>
            <a:r>
              <a:rPr lang="pt-BR" b="0">
                <a:latin typeface="Arial" charset="0"/>
              </a:rPr>
              <a:t>It’s solid</a:t>
            </a:r>
          </a:p>
          <a:p>
            <a:pPr eaLnBrk="1" hangingPunct="1">
              <a:lnSpc>
                <a:spcPct val="90000"/>
              </a:lnSpc>
              <a:spcBef>
                <a:spcPct val="20000"/>
              </a:spcBef>
              <a:spcAft>
                <a:spcPts val="600"/>
              </a:spcAft>
            </a:pPr>
            <a:r>
              <a:rPr lang="pt-BR" sz="2800">
                <a:latin typeface="Arial" charset="0"/>
              </a:rPr>
              <a:t>4. Discussion</a:t>
            </a:r>
          </a:p>
          <a:p>
            <a:pPr lvl="1" eaLnBrk="1" hangingPunct="1">
              <a:lnSpc>
                <a:spcPct val="90000"/>
              </a:lnSpc>
              <a:spcBef>
                <a:spcPct val="20000"/>
              </a:spcBef>
              <a:spcAft>
                <a:spcPts val="600"/>
              </a:spcAft>
              <a:buSzPct val="65000"/>
              <a:buFont typeface="Arial" charset="0"/>
              <a:buAutoNum type="arabicPeriod"/>
            </a:pPr>
            <a:r>
              <a:rPr lang="pt-BR" b="0">
                <a:latin typeface="Arial" charset="0"/>
              </a:rPr>
              <a:t>Mission accomplished!</a:t>
            </a:r>
          </a:p>
          <a:p>
            <a:pPr lvl="1" eaLnBrk="1" hangingPunct="1">
              <a:lnSpc>
                <a:spcPct val="90000"/>
              </a:lnSpc>
              <a:spcBef>
                <a:spcPct val="20000"/>
              </a:spcBef>
              <a:spcAft>
                <a:spcPts val="600"/>
              </a:spcAft>
              <a:buSzPct val="65000"/>
              <a:buFont typeface="Arial" charset="0"/>
              <a:buAutoNum type="arabicPeriod"/>
            </a:pPr>
            <a:r>
              <a:rPr lang="pt-BR" b="0">
                <a:latin typeface="Arial" charset="0"/>
              </a:rPr>
              <a:t>Not only that...</a:t>
            </a:r>
          </a:p>
          <a:p>
            <a:pPr lvl="1" eaLnBrk="1" hangingPunct="1">
              <a:lnSpc>
                <a:spcPct val="90000"/>
              </a:lnSpc>
              <a:spcBef>
                <a:spcPct val="20000"/>
              </a:spcBef>
              <a:spcAft>
                <a:spcPts val="600"/>
              </a:spcAft>
              <a:buSzPct val="65000"/>
              <a:buFont typeface="Arial" charset="0"/>
              <a:buAutoNum type="arabicPeriod"/>
            </a:pPr>
            <a:r>
              <a:rPr lang="pt-BR" b="0">
                <a:latin typeface="Arial" charset="0"/>
              </a:rPr>
              <a:t>Mea culpa</a:t>
            </a:r>
          </a:p>
          <a:p>
            <a:pPr lvl="1" eaLnBrk="1" hangingPunct="1">
              <a:lnSpc>
                <a:spcPct val="90000"/>
              </a:lnSpc>
              <a:spcBef>
                <a:spcPct val="20000"/>
              </a:spcBef>
              <a:spcAft>
                <a:spcPts val="600"/>
              </a:spcAft>
              <a:buSzPct val="65000"/>
              <a:buFont typeface="Arial" charset="0"/>
              <a:buAutoNum type="arabicPeriod"/>
            </a:pPr>
            <a:r>
              <a:rPr lang="pt-BR" b="0">
                <a:latin typeface="Arial" charset="0"/>
              </a:rPr>
              <a:t>Kumbaya</a:t>
            </a:r>
            <a:br>
              <a:rPr lang="pt-BR" b="0">
                <a:latin typeface="Arial" charset="0"/>
              </a:rPr>
            </a:br>
            <a:endParaRPr lang="pt-BR" b="0">
              <a:latin typeface="Arial" charset="0"/>
            </a:endParaRPr>
          </a:p>
          <a:p>
            <a:pPr eaLnBrk="1" hangingPunct="1">
              <a:lnSpc>
                <a:spcPct val="90000"/>
              </a:lnSpc>
              <a:spcBef>
                <a:spcPct val="20000"/>
              </a:spcBef>
              <a:spcAft>
                <a:spcPts val="600"/>
              </a:spcAft>
              <a:buFontTx/>
              <a:buChar char="•"/>
            </a:pPr>
            <a:r>
              <a:rPr lang="pt-BR" sz="2800">
                <a:latin typeface="Arial" charset="0"/>
              </a:rPr>
              <a:t>4 also as 3 Tables and 1 Figure</a:t>
            </a:r>
          </a:p>
        </p:txBody>
      </p:sp>
    </p:spTree>
    <p:extLst>
      <p:ext uri="{BB962C8B-B14F-4D97-AF65-F5344CB8AC3E}">
        <p14:creationId xmlns:p14="http://schemas.microsoft.com/office/powerpoint/2010/main" val="3122741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6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61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61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613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1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613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613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613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6131">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685800" y="1447800"/>
            <a:ext cx="7696200"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0" hangingPunct="0">
              <a:spcBef>
                <a:spcPct val="50000"/>
              </a:spcBef>
              <a:defRPr/>
            </a:pPr>
            <a:r>
              <a:rPr kumimoji="1" lang="en-US" sz="2400" dirty="0">
                <a:latin typeface="Calibri"/>
                <a:ea typeface="ＭＳ Ｐゴシック" charset="0"/>
                <a:cs typeface="Calibri"/>
              </a:rPr>
              <a:t>There is no form of prose more difficult to understand and more tedious to read than the average scientific paper.  </a:t>
            </a:r>
            <a:r>
              <a:rPr kumimoji="1" lang="en-US" sz="2000" dirty="0" smtClean="0">
                <a:latin typeface="Calibri"/>
                <a:ea typeface="ＭＳ Ｐゴシック" charset="0"/>
                <a:cs typeface="Calibri"/>
              </a:rPr>
              <a:t> </a:t>
            </a:r>
            <a:r>
              <a:rPr kumimoji="1" lang="en-US" sz="2000" i="1" dirty="0">
                <a:latin typeface="Calibri"/>
                <a:ea typeface="ＭＳ Ｐゴシック" charset="0"/>
                <a:cs typeface="Calibri"/>
              </a:rPr>
              <a:t>Francis Crick, The Astonishing Hypothesis, 1994</a:t>
            </a:r>
          </a:p>
        </p:txBody>
      </p:sp>
      <p:pic>
        <p:nvPicPr>
          <p:cNvPr id="31746" name="Picture 3" descr="ed_crick"/>
          <p:cNvPicPr>
            <a:picLocks noChangeAspect="1" noChangeArrowheads="1"/>
          </p:cNvPicPr>
          <p:nvPr/>
        </p:nvPicPr>
        <p:blipFill>
          <a:blip r:embed="rId3" cstate="print"/>
          <a:srcRect/>
          <a:stretch>
            <a:fillRect/>
          </a:stretch>
        </p:blipFill>
        <p:spPr bwMode="auto">
          <a:xfrm>
            <a:off x="2514600" y="3200400"/>
            <a:ext cx="3657600" cy="3200400"/>
          </a:xfrm>
          <a:prstGeom prst="rect">
            <a:avLst/>
          </a:prstGeom>
          <a:noFill/>
          <a:ln w="9525">
            <a:noFill/>
            <a:miter lim="800000"/>
            <a:headEnd/>
            <a:tailEnd/>
          </a:ln>
        </p:spPr>
      </p:pic>
      <p:sp>
        <p:nvSpPr>
          <p:cNvPr id="217092" name="Rectangle 4"/>
          <p:cNvSpPr>
            <a:spLocks noChangeArrowheads="1"/>
          </p:cNvSpPr>
          <p:nvPr/>
        </p:nvSpPr>
        <p:spPr bwMode="auto">
          <a:xfrm>
            <a:off x="609600" y="533400"/>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defRPr/>
            </a:pPr>
            <a:r>
              <a:rPr lang="en-US" sz="2800" dirty="0">
                <a:solidFill>
                  <a:srgbClr val="FFFF00"/>
                </a:solidFill>
                <a:latin typeface="+mn-lt"/>
                <a:ea typeface="ＭＳ Ｐゴシック" charset="0"/>
                <a:cs typeface="Calibri"/>
              </a:rPr>
              <a:t>Scientific Writing Reflections: Summing Up </a:t>
            </a:r>
          </a:p>
        </p:txBody>
      </p:sp>
    </p:spTree>
    <p:extLst>
      <p:ext uri="{BB962C8B-B14F-4D97-AF65-F5344CB8AC3E}">
        <p14:creationId xmlns:p14="http://schemas.microsoft.com/office/powerpoint/2010/main" val="151015021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066800" y="1447800"/>
            <a:ext cx="73914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0" hangingPunct="0">
              <a:defRPr/>
            </a:pPr>
            <a:r>
              <a:rPr lang="en-US" sz="2000" b="1" dirty="0">
                <a:latin typeface="Calibri"/>
                <a:ea typeface="ＭＳ Ｐゴシック" charset="0"/>
                <a:cs typeface="Times New Roman" charset="0"/>
              </a:rPr>
              <a:t>The infectiousness of pompous prose.</a:t>
            </a:r>
            <a:r>
              <a:rPr lang="en-US" sz="2000" dirty="0">
                <a:latin typeface="Calibri"/>
                <a:ea typeface="ＭＳ Ｐゴシック" charset="0"/>
                <a:cs typeface="Times New Roman" charset="0"/>
              </a:rPr>
              <a:t> </a:t>
            </a:r>
          </a:p>
          <a:p>
            <a:pPr eaLnBrk="0" hangingPunct="0">
              <a:defRPr/>
            </a:pPr>
            <a:r>
              <a:rPr lang="en-US" sz="2000" dirty="0">
                <a:latin typeface="Calibri"/>
                <a:ea typeface="ＭＳ Ｐゴシック" charset="0"/>
                <a:cs typeface="Times New Roman" charset="0"/>
              </a:rPr>
              <a:t>	 </a:t>
            </a:r>
            <a:r>
              <a:rPr lang="en-US" sz="2000" i="1" dirty="0">
                <a:latin typeface="Calibri"/>
                <a:ea typeface="ＭＳ Ｐゴシック" charset="0"/>
                <a:cs typeface="Times New Roman" charset="0"/>
              </a:rPr>
              <a:t>Nature</a:t>
            </a:r>
            <a:r>
              <a:rPr lang="en-US" sz="2000" dirty="0">
                <a:latin typeface="Calibri"/>
                <a:ea typeface="ＭＳ Ｐゴシック" charset="0"/>
                <a:cs typeface="Times New Roman" charset="0"/>
              </a:rPr>
              <a:t>, 1992.</a:t>
            </a:r>
          </a:p>
          <a:p>
            <a:pPr eaLnBrk="0" hangingPunct="0">
              <a:defRPr/>
            </a:pPr>
            <a:endParaRPr lang="en-US" sz="2000" dirty="0">
              <a:latin typeface="Calibri"/>
              <a:ea typeface="ＭＳ Ｐゴシック" charset="0"/>
              <a:cs typeface="Times New Roman" charset="0"/>
            </a:endParaRPr>
          </a:p>
          <a:p>
            <a:pPr eaLnBrk="0" hangingPunct="0">
              <a:defRPr/>
            </a:pPr>
            <a:r>
              <a:rPr lang="en-US" sz="2000" b="1" dirty="0">
                <a:latin typeface="Calibri"/>
                <a:ea typeface="ＭＳ Ｐゴシック" charset="0"/>
                <a:cs typeface="Times New Roman" charset="0"/>
              </a:rPr>
              <a:t>In pursuit of comprehension</a:t>
            </a:r>
            <a:r>
              <a:rPr lang="en-US" sz="2000" dirty="0">
                <a:latin typeface="Calibri"/>
                <a:ea typeface="ＭＳ Ｐゴシック" charset="0"/>
                <a:cs typeface="Times New Roman" charset="0"/>
              </a:rPr>
              <a:t>. </a:t>
            </a:r>
          </a:p>
          <a:p>
            <a:pPr eaLnBrk="0" hangingPunct="0">
              <a:defRPr/>
            </a:pPr>
            <a:r>
              <a:rPr lang="en-US" sz="2000" dirty="0">
                <a:latin typeface="Calibri"/>
                <a:ea typeface="ＭＳ Ｐゴシック" charset="0"/>
                <a:cs typeface="Times New Roman" charset="0"/>
              </a:rPr>
              <a:t>	 </a:t>
            </a:r>
            <a:r>
              <a:rPr lang="en-US" sz="2000" i="1" dirty="0">
                <a:latin typeface="Calibri"/>
                <a:ea typeface="ＭＳ Ｐゴシック" charset="0"/>
                <a:cs typeface="Times New Roman" charset="0"/>
              </a:rPr>
              <a:t>Nature,</a:t>
            </a:r>
            <a:r>
              <a:rPr lang="en-US" sz="2000" dirty="0">
                <a:latin typeface="Calibri"/>
                <a:ea typeface="ＭＳ Ｐゴシック" charset="0"/>
                <a:cs typeface="Times New Roman" charset="0"/>
              </a:rPr>
              <a:t> 1996.</a:t>
            </a:r>
          </a:p>
          <a:p>
            <a:pPr eaLnBrk="0" hangingPunct="0">
              <a:defRPr/>
            </a:pPr>
            <a:endParaRPr lang="en-US" sz="2000" dirty="0">
              <a:latin typeface="Calibri"/>
              <a:ea typeface="ＭＳ Ｐゴシック" charset="0"/>
              <a:cs typeface="Times New Roman" charset="0"/>
            </a:endParaRPr>
          </a:p>
          <a:p>
            <a:pPr eaLnBrk="0" hangingPunct="0">
              <a:defRPr/>
            </a:pPr>
            <a:r>
              <a:rPr lang="en-US" sz="2000" b="1" dirty="0">
                <a:latin typeface="Calibri"/>
                <a:ea typeface="ＭＳ Ｐゴシック" charset="0"/>
                <a:cs typeface="Times New Roman" charset="0"/>
              </a:rPr>
              <a:t>Evidence-based illiteracy: time to rescue "the literature"</a:t>
            </a:r>
            <a:r>
              <a:rPr lang="en-US" sz="2000" dirty="0">
                <a:latin typeface="Calibri"/>
                <a:ea typeface="ＭＳ Ｐゴシック" charset="0"/>
                <a:cs typeface="Times New Roman" charset="0"/>
              </a:rPr>
              <a:t>.  </a:t>
            </a:r>
          </a:p>
          <a:p>
            <a:pPr eaLnBrk="0" hangingPunct="0">
              <a:defRPr/>
            </a:pPr>
            <a:r>
              <a:rPr lang="en-US" sz="2000" i="1" dirty="0">
                <a:latin typeface="Calibri"/>
                <a:ea typeface="ＭＳ Ｐゴシック" charset="0"/>
                <a:cs typeface="Times New Roman" charset="0"/>
              </a:rPr>
              <a:t>	The Lancet, </a:t>
            </a:r>
            <a:r>
              <a:rPr lang="en-US" sz="2000" dirty="0">
                <a:latin typeface="Calibri"/>
                <a:ea typeface="ＭＳ Ｐゴシック" charset="0"/>
                <a:cs typeface="Times New Roman" charset="0"/>
              </a:rPr>
              <a:t> 2000.</a:t>
            </a:r>
          </a:p>
          <a:p>
            <a:pPr eaLnBrk="0" hangingPunct="0">
              <a:defRPr/>
            </a:pPr>
            <a:endParaRPr lang="en-US" sz="2000" dirty="0">
              <a:latin typeface="Calibri"/>
              <a:ea typeface="ＭＳ Ｐゴシック" charset="0"/>
              <a:cs typeface="Times New Roman" charset="0"/>
            </a:endParaRPr>
          </a:p>
          <a:p>
            <a:pPr eaLnBrk="0" hangingPunct="0">
              <a:defRPr/>
            </a:pPr>
            <a:r>
              <a:rPr lang="en-US" sz="2000" b="1" dirty="0">
                <a:latin typeface="Calibri"/>
                <a:ea typeface="ＭＳ Ｐゴシック" charset="0"/>
                <a:cs typeface="Times New Roman" charset="0"/>
              </a:rPr>
              <a:t>Compliance (</a:t>
            </a:r>
            <a:r>
              <a:rPr lang="en-US" sz="2000" b="1" dirty="0" err="1">
                <a:latin typeface="Calibri"/>
                <a:ea typeface="ＭＳ Ｐゴシック" charset="0"/>
                <a:cs typeface="Times New Roman" charset="0"/>
              </a:rPr>
              <a:t>COMmunicate</a:t>
            </a:r>
            <a:r>
              <a:rPr lang="en-US" sz="2000" b="1" dirty="0">
                <a:latin typeface="Calibri"/>
                <a:ea typeface="ＭＳ Ｐゴシック" charset="0"/>
                <a:cs typeface="Times New Roman" charset="0"/>
              </a:rPr>
              <a:t> </a:t>
            </a:r>
            <a:r>
              <a:rPr lang="en-US" sz="2000" b="1" dirty="0" err="1">
                <a:latin typeface="Calibri"/>
                <a:ea typeface="ＭＳ Ｐゴシック" charset="0"/>
                <a:cs typeface="Times New Roman" charset="0"/>
              </a:rPr>
              <a:t>PLease</a:t>
            </a:r>
            <a:r>
              <a:rPr lang="en-US" sz="2000" b="1" dirty="0">
                <a:latin typeface="Calibri"/>
                <a:ea typeface="ＭＳ Ｐゴシック" charset="0"/>
                <a:cs typeface="Times New Roman" charset="0"/>
              </a:rPr>
              <a:t> </a:t>
            </a:r>
            <a:r>
              <a:rPr lang="en-US" sz="2000" b="1" dirty="0" err="1">
                <a:latin typeface="Calibri"/>
                <a:ea typeface="ＭＳ Ｐゴシック" charset="0"/>
                <a:cs typeface="Times New Roman" charset="0"/>
              </a:rPr>
              <a:t>wIth</a:t>
            </a:r>
            <a:r>
              <a:rPr lang="en-US" sz="2000" b="1" dirty="0">
                <a:latin typeface="Calibri"/>
                <a:ea typeface="ＭＳ Ｐゴシック" charset="0"/>
                <a:cs typeface="Times New Roman" charset="0"/>
              </a:rPr>
              <a:t> Less Abbreviations, Noun Clusters, and Exclusiveness)</a:t>
            </a:r>
            <a:r>
              <a:rPr lang="en-US" sz="2000" dirty="0">
                <a:latin typeface="Calibri"/>
                <a:ea typeface="ＭＳ Ｐゴシック" charset="0"/>
                <a:cs typeface="Times New Roman" charset="0"/>
              </a:rPr>
              <a:t>. </a:t>
            </a:r>
          </a:p>
          <a:p>
            <a:pPr eaLnBrk="0" hangingPunct="0">
              <a:defRPr/>
            </a:pPr>
            <a:r>
              <a:rPr lang="en-US" sz="2000" i="1" dirty="0">
                <a:latin typeface="Calibri"/>
                <a:ea typeface="ＭＳ Ｐゴシック" charset="0"/>
                <a:cs typeface="Times New Roman" charset="0"/>
              </a:rPr>
              <a:t>	Am. J. </a:t>
            </a:r>
            <a:r>
              <a:rPr lang="en-US" sz="2000" i="1" dirty="0" err="1">
                <a:latin typeface="Calibri"/>
                <a:ea typeface="ＭＳ Ｐゴシック" charset="0"/>
                <a:cs typeface="Times New Roman" charset="0"/>
              </a:rPr>
              <a:t>Respir</a:t>
            </a:r>
            <a:r>
              <a:rPr lang="en-US" sz="2000" i="1" dirty="0">
                <a:latin typeface="Calibri"/>
                <a:ea typeface="ＭＳ Ｐゴシック" charset="0"/>
                <a:cs typeface="Times New Roman" charset="0"/>
              </a:rPr>
              <a:t>. Crit. Care Med</a:t>
            </a:r>
            <a:r>
              <a:rPr lang="en-US" sz="2000" dirty="0">
                <a:latin typeface="Calibri"/>
                <a:ea typeface="ＭＳ Ｐゴシック" charset="0"/>
                <a:cs typeface="Times New Roman" charset="0"/>
              </a:rPr>
              <a:t>., 2002.</a:t>
            </a:r>
          </a:p>
          <a:p>
            <a:pPr eaLnBrk="0" hangingPunct="0">
              <a:defRPr/>
            </a:pPr>
            <a:endParaRPr lang="en-US" sz="2000" dirty="0">
              <a:latin typeface="Calibri"/>
              <a:ea typeface="ＭＳ Ｐゴシック" charset="0"/>
              <a:cs typeface="Times New Roman" charset="0"/>
            </a:endParaRPr>
          </a:p>
          <a:p>
            <a:pPr eaLnBrk="0" hangingPunct="0">
              <a:defRPr/>
            </a:pPr>
            <a:r>
              <a:rPr lang="en-US" sz="2000" b="1" dirty="0">
                <a:latin typeface="Calibri"/>
                <a:ea typeface="ＭＳ Ｐゴシック" charset="0"/>
                <a:cs typeface="Times New Roman" charset="0"/>
              </a:rPr>
              <a:t>Clear as mud.  </a:t>
            </a:r>
          </a:p>
          <a:p>
            <a:pPr eaLnBrk="0" hangingPunct="0">
              <a:defRPr/>
            </a:pPr>
            <a:r>
              <a:rPr lang="en-US" sz="2000" i="1" dirty="0">
                <a:latin typeface="Calibri"/>
                <a:ea typeface="ＭＳ Ｐゴシック" charset="0"/>
                <a:cs typeface="Times New Roman" charset="0"/>
              </a:rPr>
              <a:t>	Nature</a:t>
            </a:r>
            <a:r>
              <a:rPr lang="en-US" sz="2000" dirty="0">
                <a:latin typeface="Calibri"/>
                <a:ea typeface="ＭＳ Ｐゴシック" charset="0"/>
                <a:cs typeface="Times New Roman" charset="0"/>
              </a:rPr>
              <a:t>, 2003.</a:t>
            </a:r>
          </a:p>
          <a:p>
            <a:pPr eaLnBrk="0" hangingPunct="0">
              <a:defRPr/>
            </a:pPr>
            <a:endParaRPr lang="en-US" sz="2000" dirty="0">
              <a:latin typeface="Calibri"/>
              <a:ea typeface="ＭＳ Ｐゴシック" charset="0"/>
              <a:cs typeface="Calibri"/>
            </a:endParaRPr>
          </a:p>
        </p:txBody>
      </p:sp>
      <p:sp>
        <p:nvSpPr>
          <p:cNvPr id="81923" name="Rectangle 3"/>
          <p:cNvSpPr>
            <a:spLocks noChangeArrowheads="1"/>
          </p:cNvSpPr>
          <p:nvPr/>
        </p:nvSpPr>
        <p:spPr bwMode="auto">
          <a:xfrm>
            <a:off x="1219200" y="533400"/>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defRPr/>
            </a:pPr>
            <a:r>
              <a:rPr lang="en-US" sz="2800" dirty="0">
                <a:solidFill>
                  <a:srgbClr val="FFFF00"/>
                </a:solidFill>
                <a:latin typeface="Calibri"/>
                <a:ea typeface="ＭＳ Ｐゴシック" charset="0"/>
                <a:cs typeface="Calibri"/>
              </a:rPr>
              <a:t>Journals Regularly Plead for Clarity</a:t>
            </a:r>
          </a:p>
        </p:txBody>
      </p:sp>
    </p:spTree>
    <p:extLst>
      <p:ext uri="{BB962C8B-B14F-4D97-AF65-F5344CB8AC3E}">
        <p14:creationId xmlns:p14="http://schemas.microsoft.com/office/powerpoint/2010/main" val="70801370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9" name="Rectangle 3"/>
          <p:cNvSpPr>
            <a:spLocks noGrp="1" noChangeArrowheads="1"/>
          </p:cNvSpPr>
          <p:nvPr>
            <p:ph type="body" idx="4294967295"/>
          </p:nvPr>
        </p:nvSpPr>
        <p:spPr>
          <a:xfrm>
            <a:off x="381000" y="1752600"/>
            <a:ext cx="8534400" cy="4800600"/>
          </a:xfrm>
        </p:spPr>
        <p:txBody>
          <a:bodyPr/>
          <a:lstStyle/>
          <a:p>
            <a:pPr eaLnBrk="1" hangingPunct="1">
              <a:lnSpc>
                <a:spcPct val="90000"/>
              </a:lnSpc>
              <a:spcBef>
                <a:spcPts val="1800"/>
              </a:spcBef>
              <a:spcAft>
                <a:spcPts val="1200"/>
              </a:spcAft>
            </a:pPr>
            <a:r>
              <a:rPr lang="en-US" altLang="zh-CN" sz="2800" b="1" smtClean="0">
                <a:ea typeface="宋体" pitchFamily="2" charset="-122"/>
              </a:rPr>
              <a:t>Documents ideas are yours</a:t>
            </a:r>
          </a:p>
          <a:p>
            <a:pPr eaLnBrk="1" hangingPunct="1">
              <a:lnSpc>
                <a:spcPct val="90000"/>
              </a:lnSpc>
              <a:spcBef>
                <a:spcPts val="1800"/>
              </a:spcBef>
              <a:spcAft>
                <a:spcPts val="1200"/>
              </a:spcAft>
            </a:pPr>
            <a:r>
              <a:rPr lang="en-US" altLang="zh-CN" sz="2800" b="1" smtClean="0">
                <a:ea typeface="宋体" pitchFamily="2" charset="-122"/>
              </a:rPr>
              <a:t>Documents your productivity</a:t>
            </a:r>
          </a:p>
          <a:p>
            <a:pPr eaLnBrk="1" hangingPunct="1">
              <a:lnSpc>
                <a:spcPct val="90000"/>
              </a:lnSpc>
              <a:spcBef>
                <a:spcPts val="1800"/>
              </a:spcBef>
              <a:spcAft>
                <a:spcPts val="1200"/>
              </a:spcAft>
            </a:pPr>
            <a:r>
              <a:rPr lang="en-US" altLang="zh-CN" sz="2800" b="1" smtClean="0">
                <a:ea typeface="宋体" pitchFamily="2" charset="-122"/>
              </a:rPr>
              <a:t>Builds your reputation as an expert</a:t>
            </a:r>
          </a:p>
          <a:p>
            <a:pPr eaLnBrk="1" hangingPunct="1">
              <a:lnSpc>
                <a:spcPct val="90000"/>
              </a:lnSpc>
              <a:spcBef>
                <a:spcPts val="1800"/>
              </a:spcBef>
              <a:spcAft>
                <a:spcPts val="1200"/>
              </a:spcAft>
            </a:pPr>
            <a:r>
              <a:rPr lang="en-US" altLang="zh-CN" sz="2800" b="1" smtClean="0">
                <a:ea typeface="宋体" pitchFamily="2" charset="-122"/>
              </a:rPr>
              <a:t>Future grant applications</a:t>
            </a:r>
          </a:p>
          <a:p>
            <a:pPr eaLnBrk="1" hangingPunct="1">
              <a:lnSpc>
                <a:spcPct val="90000"/>
              </a:lnSpc>
              <a:spcBef>
                <a:spcPts val="1800"/>
              </a:spcBef>
              <a:spcAft>
                <a:spcPts val="1200"/>
              </a:spcAft>
            </a:pPr>
            <a:r>
              <a:rPr lang="en-US" altLang="zh-CN" sz="2800" b="1" smtClean="0">
                <a:ea typeface="宋体" pitchFamily="2" charset="-122"/>
              </a:rPr>
              <a:t>Builds your career: “Publish or perish”</a:t>
            </a:r>
          </a:p>
          <a:p>
            <a:pPr eaLnBrk="1" hangingPunct="1">
              <a:lnSpc>
                <a:spcPct val="90000"/>
              </a:lnSpc>
              <a:spcBef>
                <a:spcPts val="1800"/>
              </a:spcBef>
              <a:spcAft>
                <a:spcPts val="1200"/>
              </a:spcAft>
            </a:pPr>
            <a:r>
              <a:rPr lang="en-US" altLang="zh-CN" sz="2800" b="1" smtClean="0">
                <a:ea typeface="宋体" pitchFamily="2" charset="-122"/>
              </a:rPr>
              <a:t>The “currency” of research</a:t>
            </a:r>
          </a:p>
        </p:txBody>
      </p:sp>
      <p:sp>
        <p:nvSpPr>
          <p:cNvPr id="4" name="Rectangle 2"/>
          <p:cNvSpPr txBox="1">
            <a:spLocks noChangeArrowheads="1"/>
          </p:cNvSpPr>
          <p:nvPr/>
        </p:nvSpPr>
        <p:spPr bwMode="auto">
          <a:xfrm>
            <a:off x="304800" y="152400"/>
            <a:ext cx="8610600" cy="1371600"/>
          </a:xfrm>
          <a:prstGeom prst="rect">
            <a:avLst/>
          </a:prstGeom>
          <a:noFill/>
          <a:ln w="9525">
            <a:noFill/>
            <a:miter lim="800000"/>
            <a:headEnd/>
            <a:tailEnd/>
          </a:ln>
        </p:spPr>
        <p:txBody>
          <a:bodyPr anchor="ctr"/>
          <a:lstStyle/>
          <a:p>
            <a:pPr eaLnBrk="1" hangingPunct="1">
              <a:defRPr/>
            </a:pPr>
            <a:r>
              <a:rPr lang="en-US" altLang="zh-CN" sz="3600" kern="0" dirty="0">
                <a:solidFill>
                  <a:srgbClr val="FFFF00"/>
                </a:solidFill>
                <a:latin typeface="Arial"/>
                <a:ea typeface="宋体" pitchFamily="2" charset="-122"/>
              </a:rPr>
              <a:t>Remember why you are publishing:</a:t>
            </a:r>
          </a:p>
          <a:p>
            <a:pPr eaLnBrk="1" hangingPunct="1">
              <a:defRPr/>
            </a:pPr>
            <a:r>
              <a:rPr lang="en-US" altLang="zh-CN" sz="3600" kern="0" dirty="0">
                <a:solidFill>
                  <a:srgbClr val="FFFF00"/>
                </a:solidFill>
                <a:latin typeface="Arial"/>
                <a:ea typeface="宋体" pitchFamily="2" charset="-122"/>
              </a:rPr>
              <a:t>Selfish reasons? Duty to yourself</a:t>
            </a:r>
            <a:endParaRPr lang="zh-CN" altLang="en-US" sz="3200" kern="0" dirty="0">
              <a:solidFill>
                <a:srgbClr val="FFFF00"/>
              </a:solidFill>
              <a:latin typeface="Arial"/>
              <a:ea typeface="宋体" pitchFamily="2" charset="-122"/>
            </a:endParaRPr>
          </a:p>
        </p:txBody>
      </p:sp>
    </p:spTree>
    <p:extLst>
      <p:ext uri="{BB962C8B-B14F-4D97-AF65-F5344CB8AC3E}">
        <p14:creationId xmlns:p14="http://schemas.microsoft.com/office/powerpoint/2010/main" val="2961413263"/>
      </p:ext>
    </p:extLst>
  </p:cSld>
  <p:clrMapOvr>
    <a:masterClrMapping/>
  </p:clrMapOvr>
  <p:timing>
    <p:tnLst>
      <p:par>
        <p:cTn id="1" dur="indefinite" restart="never" nodeType="tmRoot"/>
      </p:par>
    </p:tnLst>
    <p:bldLst>
      <p:bldP spid="603139"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4800" y="76200"/>
            <a:ext cx="8305800" cy="1143000"/>
          </a:xfrm>
        </p:spPr>
        <p:txBody>
          <a:bodyPr/>
          <a:lstStyle/>
          <a:p>
            <a:pPr algn="l" eaLnBrk="1" hangingPunct="1"/>
            <a:r>
              <a:rPr lang="en-US" sz="3600" b="1" dirty="0" smtClean="0">
                <a:solidFill>
                  <a:srgbClr val="FFFF00"/>
                </a:solidFill>
                <a:latin typeface="Arial" charset="0"/>
              </a:rPr>
              <a:t>Tips from my English </a:t>
            </a:r>
            <a:r>
              <a:rPr lang="en-US" sz="3600" b="1" dirty="0">
                <a:solidFill>
                  <a:srgbClr val="FFFF00"/>
                </a:solidFill>
                <a:latin typeface="Arial" charset="0"/>
              </a:rPr>
              <a:t>teacher</a:t>
            </a:r>
            <a:endParaRPr lang="en-US" sz="3600" dirty="0">
              <a:solidFill>
                <a:srgbClr val="FFFF00"/>
              </a:solidFill>
              <a:latin typeface="Arial" charset="0"/>
            </a:endParaRPr>
          </a:p>
        </p:txBody>
      </p:sp>
      <p:sp>
        <p:nvSpPr>
          <p:cNvPr id="62467" name="Rectangle 3"/>
          <p:cNvSpPr>
            <a:spLocks noGrp="1" noChangeArrowheads="1"/>
          </p:cNvSpPr>
          <p:nvPr>
            <p:ph type="body" idx="1"/>
          </p:nvPr>
        </p:nvSpPr>
        <p:spPr>
          <a:xfrm>
            <a:off x="228600" y="1371600"/>
            <a:ext cx="4495800" cy="4343400"/>
          </a:xfrm>
        </p:spPr>
        <p:txBody>
          <a:bodyPr/>
          <a:lstStyle/>
          <a:p>
            <a:pPr eaLnBrk="1" hangingPunct="1">
              <a:lnSpc>
                <a:spcPct val="90000"/>
              </a:lnSpc>
              <a:spcBef>
                <a:spcPts val="1200"/>
              </a:spcBef>
              <a:spcAft>
                <a:spcPts val="1800"/>
              </a:spcAft>
            </a:pPr>
            <a:r>
              <a:rPr lang="en-US" b="1" dirty="0">
                <a:latin typeface="Arial" charset="0"/>
              </a:rPr>
              <a:t>Be concise</a:t>
            </a:r>
          </a:p>
          <a:p>
            <a:pPr eaLnBrk="1" hangingPunct="1">
              <a:lnSpc>
                <a:spcPct val="90000"/>
              </a:lnSpc>
              <a:spcBef>
                <a:spcPts val="1200"/>
              </a:spcBef>
              <a:spcAft>
                <a:spcPts val="1800"/>
              </a:spcAft>
            </a:pPr>
            <a:r>
              <a:rPr lang="en-US" b="1" dirty="0">
                <a:latin typeface="Arial" charset="0"/>
              </a:rPr>
              <a:t>To write well is </a:t>
            </a:r>
            <a:br>
              <a:rPr lang="en-US" b="1" dirty="0">
                <a:latin typeface="Arial" charset="0"/>
              </a:rPr>
            </a:br>
            <a:r>
              <a:rPr lang="en-US" b="1" dirty="0">
                <a:latin typeface="Arial" charset="0"/>
              </a:rPr>
              <a:t>to re-write shorter</a:t>
            </a:r>
          </a:p>
          <a:p>
            <a:pPr eaLnBrk="1" hangingPunct="1">
              <a:lnSpc>
                <a:spcPct val="90000"/>
              </a:lnSpc>
              <a:spcBef>
                <a:spcPts val="1200"/>
              </a:spcBef>
              <a:spcAft>
                <a:spcPts val="1800"/>
              </a:spcAft>
            </a:pPr>
            <a:r>
              <a:rPr lang="en-US" b="1" dirty="0">
                <a:latin typeface="Arial" charset="0"/>
              </a:rPr>
              <a:t>No unnecessary</a:t>
            </a:r>
            <a:br>
              <a:rPr lang="en-US" b="1" dirty="0">
                <a:latin typeface="Arial" charset="0"/>
              </a:rPr>
            </a:br>
            <a:r>
              <a:rPr lang="en-US" b="1" dirty="0" smtClean="0">
                <a:latin typeface="Arial" charset="0"/>
              </a:rPr>
              <a:t>words</a:t>
            </a:r>
          </a:p>
          <a:p>
            <a:pPr eaLnBrk="1" hangingPunct="1">
              <a:lnSpc>
                <a:spcPct val="90000"/>
              </a:lnSpc>
              <a:spcBef>
                <a:spcPts val="1200"/>
              </a:spcBef>
              <a:spcAft>
                <a:spcPts val="1800"/>
              </a:spcAft>
            </a:pPr>
            <a:r>
              <a:rPr lang="en-US" b="1" dirty="0" smtClean="0">
                <a:latin typeface="Arial" charset="0"/>
              </a:rPr>
              <a:t>Have non-experts  read your work</a:t>
            </a:r>
          </a:p>
          <a:p>
            <a:pPr lvl="1" eaLnBrk="1" hangingPunct="1">
              <a:lnSpc>
                <a:spcPct val="90000"/>
              </a:lnSpc>
              <a:spcBef>
                <a:spcPts val="1200"/>
              </a:spcBef>
              <a:spcAft>
                <a:spcPts val="1800"/>
              </a:spcAft>
            </a:pPr>
            <a:r>
              <a:rPr lang="en-US" sz="2400" b="1" dirty="0" smtClean="0">
                <a:latin typeface="Arial" charset="0"/>
              </a:rPr>
              <a:t>Grant, </a:t>
            </a:r>
            <a:r>
              <a:rPr lang="en-US" sz="2400" b="1" i="1" dirty="0" smtClean="0">
                <a:latin typeface="Arial" charset="0"/>
              </a:rPr>
              <a:t>Right your Writing</a:t>
            </a:r>
            <a:r>
              <a:rPr lang="en-US" sz="2400" b="1" dirty="0" smtClean="0">
                <a:latin typeface="Arial" charset="0"/>
              </a:rPr>
              <a:t>, The Scientist</a:t>
            </a:r>
            <a:endParaRPr lang="en-US" sz="2400" b="1" dirty="0">
              <a:latin typeface="Arial" charset="0"/>
            </a:endParaRPr>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335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5 </a:t>
            </a:r>
            <a:r>
              <a:rPr lang="en-US" sz="3600" dirty="0" err="1" smtClean="0"/>
              <a:t>Ws</a:t>
            </a:r>
            <a:r>
              <a:rPr lang="en-US" sz="3600" dirty="0" smtClean="0"/>
              <a:t> (and an H) in mentoring others in paper-writing</a:t>
            </a:r>
            <a:endParaRPr lang="en-US" sz="3600" dirty="0"/>
          </a:p>
        </p:txBody>
      </p:sp>
      <p:sp>
        <p:nvSpPr>
          <p:cNvPr id="3" name="Content Placeholder 2"/>
          <p:cNvSpPr>
            <a:spLocks noGrp="1"/>
          </p:cNvSpPr>
          <p:nvPr>
            <p:ph idx="1"/>
          </p:nvPr>
        </p:nvSpPr>
        <p:spPr/>
        <p:txBody>
          <a:bodyPr/>
          <a:lstStyle/>
          <a:p>
            <a:r>
              <a:rPr lang="en-US" sz="2400" dirty="0" smtClean="0">
                <a:solidFill>
                  <a:schemeClr val="accent3"/>
                </a:solidFill>
              </a:rPr>
              <a:t>Why we publish</a:t>
            </a:r>
          </a:p>
          <a:p>
            <a:r>
              <a:rPr lang="en-US" sz="2400" dirty="0" smtClean="0">
                <a:solidFill>
                  <a:schemeClr val="accent4">
                    <a:lumMod val="90000"/>
                  </a:schemeClr>
                </a:solidFill>
              </a:rPr>
              <a:t>Where to publish</a:t>
            </a:r>
            <a:endParaRPr lang="en-US" sz="2400" dirty="0">
              <a:solidFill>
                <a:schemeClr val="accent4">
                  <a:lumMod val="90000"/>
                </a:schemeClr>
              </a:solidFill>
            </a:endParaRPr>
          </a:p>
          <a:p>
            <a:pPr lvl="1"/>
            <a:r>
              <a:rPr lang="en-US" sz="2000" dirty="0" smtClean="0">
                <a:solidFill>
                  <a:schemeClr val="accent4">
                    <a:lumMod val="90000"/>
                  </a:schemeClr>
                </a:solidFill>
              </a:rPr>
              <a:t>Journal selection</a:t>
            </a:r>
          </a:p>
          <a:p>
            <a:r>
              <a:rPr lang="en-US" sz="2400" dirty="0" smtClean="0">
                <a:solidFill>
                  <a:srgbClr val="C4C4C4"/>
                </a:solidFill>
              </a:rPr>
              <a:t>Who (or with whom) to publish</a:t>
            </a:r>
            <a:endParaRPr lang="en-US" sz="2400" dirty="0">
              <a:solidFill>
                <a:srgbClr val="C4C4C4"/>
              </a:solidFill>
            </a:endParaRPr>
          </a:p>
          <a:p>
            <a:pPr lvl="1"/>
            <a:r>
              <a:rPr lang="en-US" sz="2000" dirty="0" smtClean="0">
                <a:solidFill>
                  <a:srgbClr val="C4C4C4"/>
                </a:solidFill>
              </a:rPr>
              <a:t>Authorship</a:t>
            </a:r>
          </a:p>
          <a:p>
            <a:r>
              <a:rPr lang="en-US" sz="2400" dirty="0" smtClean="0">
                <a:solidFill>
                  <a:schemeClr val="accent4"/>
                </a:solidFill>
              </a:rPr>
              <a:t>What is the structure for the article</a:t>
            </a:r>
          </a:p>
          <a:p>
            <a:pPr lvl="1"/>
            <a:r>
              <a:rPr lang="en-US" sz="2000" dirty="0" smtClean="0">
                <a:solidFill>
                  <a:schemeClr val="accent4"/>
                </a:solidFill>
              </a:rPr>
              <a:t>Framework or formula for paper writing</a:t>
            </a:r>
          </a:p>
          <a:p>
            <a:r>
              <a:rPr lang="en-US" sz="2400" dirty="0" smtClean="0">
                <a:solidFill>
                  <a:srgbClr val="FFFF00"/>
                </a:solidFill>
              </a:rPr>
              <a:t>When</a:t>
            </a:r>
            <a:r>
              <a:rPr lang="en-US" sz="2400" dirty="0" smtClean="0"/>
              <a:t> to write</a:t>
            </a:r>
          </a:p>
          <a:p>
            <a:pPr lvl="1"/>
            <a:r>
              <a:rPr lang="en-US" sz="2000" dirty="0" smtClean="0"/>
              <a:t>Timelines and getting to the end</a:t>
            </a:r>
          </a:p>
          <a:p>
            <a:r>
              <a:rPr lang="en-US" sz="2400" dirty="0" smtClean="0">
                <a:solidFill>
                  <a:srgbClr val="FFFF00"/>
                </a:solidFill>
              </a:rPr>
              <a:t>How</a:t>
            </a:r>
            <a:r>
              <a:rPr lang="en-US" sz="2400" dirty="0" smtClean="0"/>
              <a:t> to communicate</a:t>
            </a:r>
          </a:p>
          <a:p>
            <a:pPr lvl="1"/>
            <a:r>
              <a:rPr lang="en-US" sz="2000" dirty="0" smtClean="0"/>
              <a:t>With co-authors, with the journal </a:t>
            </a:r>
          </a:p>
          <a:p>
            <a:endParaRPr lang="en-US" dirty="0" smtClean="0"/>
          </a:p>
          <a:p>
            <a:endParaRPr lang="en-US" dirty="0"/>
          </a:p>
        </p:txBody>
      </p:sp>
    </p:spTree>
    <p:extLst>
      <p:ext uri="{BB962C8B-B14F-4D97-AF65-F5344CB8AC3E}">
        <p14:creationId xmlns:p14="http://schemas.microsoft.com/office/powerpoint/2010/main" val="42833687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write </a:t>
            </a:r>
            <a:endParaRPr lang="en-US" dirty="0"/>
          </a:p>
        </p:txBody>
      </p:sp>
      <p:sp>
        <p:nvSpPr>
          <p:cNvPr id="3" name="Content Placeholder 2"/>
          <p:cNvSpPr>
            <a:spLocks noGrp="1"/>
          </p:cNvSpPr>
          <p:nvPr>
            <p:ph idx="1"/>
          </p:nvPr>
        </p:nvSpPr>
        <p:spPr/>
        <p:txBody>
          <a:bodyPr/>
          <a:lstStyle/>
          <a:p>
            <a:r>
              <a:rPr lang="en-US" sz="2800" dirty="0" smtClean="0"/>
              <a:t>Are 3 hour blocks to write necessary?  Will 30 minutes do? </a:t>
            </a:r>
          </a:p>
          <a:p>
            <a:r>
              <a:rPr lang="en-US" sz="2800" dirty="0" smtClean="0"/>
              <a:t>Write in an environment that works for you</a:t>
            </a:r>
          </a:p>
          <a:p>
            <a:r>
              <a:rPr lang="en-US" sz="2800" dirty="0" smtClean="0"/>
              <a:t>Save a relatively easy paragraph to write in the morning</a:t>
            </a:r>
          </a:p>
          <a:p>
            <a:pPr lvl="1"/>
            <a:endParaRPr lang="en-US" dirty="0" smtClean="0"/>
          </a:p>
        </p:txBody>
      </p:sp>
    </p:spTree>
    <p:extLst>
      <p:ext uri="{BB962C8B-B14F-4D97-AF65-F5344CB8AC3E}">
        <p14:creationId xmlns:p14="http://schemas.microsoft.com/office/powerpoint/2010/main" val="23077673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5 </a:t>
            </a:r>
            <a:r>
              <a:rPr lang="en-US" sz="3600" dirty="0" err="1" smtClean="0"/>
              <a:t>Ws</a:t>
            </a:r>
            <a:r>
              <a:rPr lang="en-US" sz="3600" dirty="0" smtClean="0"/>
              <a:t> (and an H) in mentoring others in paper-writing</a:t>
            </a:r>
            <a:endParaRPr lang="en-US" sz="3600" dirty="0"/>
          </a:p>
        </p:txBody>
      </p:sp>
      <p:sp>
        <p:nvSpPr>
          <p:cNvPr id="3" name="Content Placeholder 2"/>
          <p:cNvSpPr>
            <a:spLocks noGrp="1"/>
          </p:cNvSpPr>
          <p:nvPr>
            <p:ph idx="1"/>
          </p:nvPr>
        </p:nvSpPr>
        <p:spPr/>
        <p:txBody>
          <a:bodyPr/>
          <a:lstStyle/>
          <a:p>
            <a:r>
              <a:rPr lang="en-US" sz="2400" dirty="0" smtClean="0">
                <a:solidFill>
                  <a:schemeClr val="accent3"/>
                </a:solidFill>
              </a:rPr>
              <a:t>Why we publish</a:t>
            </a:r>
          </a:p>
          <a:p>
            <a:r>
              <a:rPr lang="en-US" sz="2400" dirty="0" smtClean="0">
                <a:solidFill>
                  <a:schemeClr val="accent4">
                    <a:lumMod val="90000"/>
                  </a:schemeClr>
                </a:solidFill>
              </a:rPr>
              <a:t>Where to publish</a:t>
            </a:r>
            <a:endParaRPr lang="en-US" sz="2400" dirty="0">
              <a:solidFill>
                <a:schemeClr val="accent4">
                  <a:lumMod val="90000"/>
                </a:schemeClr>
              </a:solidFill>
            </a:endParaRPr>
          </a:p>
          <a:p>
            <a:pPr lvl="1"/>
            <a:r>
              <a:rPr lang="en-US" sz="2000" dirty="0" smtClean="0">
                <a:solidFill>
                  <a:schemeClr val="accent4">
                    <a:lumMod val="90000"/>
                  </a:schemeClr>
                </a:solidFill>
              </a:rPr>
              <a:t>Journal selection</a:t>
            </a:r>
          </a:p>
          <a:p>
            <a:r>
              <a:rPr lang="en-US" sz="2400" dirty="0" smtClean="0">
                <a:solidFill>
                  <a:srgbClr val="C4C4C4"/>
                </a:solidFill>
              </a:rPr>
              <a:t>Who (or with whom) to publish</a:t>
            </a:r>
            <a:endParaRPr lang="en-US" sz="2400" dirty="0">
              <a:solidFill>
                <a:srgbClr val="C4C4C4"/>
              </a:solidFill>
            </a:endParaRPr>
          </a:p>
          <a:p>
            <a:pPr lvl="1"/>
            <a:r>
              <a:rPr lang="en-US" sz="2000" dirty="0" smtClean="0">
                <a:solidFill>
                  <a:srgbClr val="C4C4C4"/>
                </a:solidFill>
              </a:rPr>
              <a:t>Authorship</a:t>
            </a:r>
          </a:p>
          <a:p>
            <a:r>
              <a:rPr lang="en-US" sz="2400" dirty="0" smtClean="0">
                <a:solidFill>
                  <a:schemeClr val="accent4"/>
                </a:solidFill>
              </a:rPr>
              <a:t>What is the structure for the article</a:t>
            </a:r>
          </a:p>
          <a:p>
            <a:pPr lvl="1"/>
            <a:r>
              <a:rPr lang="en-US" sz="2000" dirty="0" smtClean="0">
                <a:solidFill>
                  <a:schemeClr val="accent4"/>
                </a:solidFill>
              </a:rPr>
              <a:t>Framework or formula for paper writing</a:t>
            </a:r>
          </a:p>
          <a:p>
            <a:r>
              <a:rPr lang="en-US" sz="2400" dirty="0" smtClean="0">
                <a:solidFill>
                  <a:srgbClr val="DADADA"/>
                </a:solidFill>
              </a:rPr>
              <a:t>When to write</a:t>
            </a:r>
          </a:p>
          <a:p>
            <a:pPr lvl="1"/>
            <a:r>
              <a:rPr lang="en-US" sz="2000" dirty="0" smtClean="0">
                <a:solidFill>
                  <a:srgbClr val="DADADA"/>
                </a:solidFill>
              </a:rPr>
              <a:t>Timelines and getting to the end</a:t>
            </a:r>
          </a:p>
          <a:p>
            <a:r>
              <a:rPr lang="en-US" sz="2400" dirty="0" smtClean="0">
                <a:solidFill>
                  <a:srgbClr val="FFFF00"/>
                </a:solidFill>
              </a:rPr>
              <a:t>How</a:t>
            </a:r>
            <a:r>
              <a:rPr lang="en-US" sz="2400" dirty="0" smtClean="0"/>
              <a:t> to communicate</a:t>
            </a:r>
          </a:p>
          <a:p>
            <a:pPr lvl="1"/>
            <a:r>
              <a:rPr lang="en-US" sz="2000" dirty="0" smtClean="0"/>
              <a:t>With co-authors, with the journal </a:t>
            </a:r>
          </a:p>
          <a:p>
            <a:endParaRPr lang="en-US" dirty="0" smtClean="0"/>
          </a:p>
          <a:p>
            <a:endParaRPr lang="en-US" dirty="0"/>
          </a:p>
        </p:txBody>
      </p:sp>
    </p:spTree>
    <p:extLst>
      <p:ext uri="{BB962C8B-B14F-4D97-AF65-F5344CB8AC3E}">
        <p14:creationId xmlns:p14="http://schemas.microsoft.com/office/powerpoint/2010/main" val="11028465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3200" dirty="0" smtClean="0"/>
              <a:t>Communicating with co-authors (and you)</a:t>
            </a:r>
            <a:endParaRPr lang="en-US" sz="3200" dirty="0"/>
          </a:p>
        </p:txBody>
      </p:sp>
      <p:sp>
        <p:nvSpPr>
          <p:cNvPr id="3" name="Content Placeholder 2"/>
          <p:cNvSpPr>
            <a:spLocks noGrp="1"/>
          </p:cNvSpPr>
          <p:nvPr>
            <p:ph idx="1"/>
          </p:nvPr>
        </p:nvSpPr>
        <p:spPr>
          <a:xfrm>
            <a:off x="685800" y="1371600"/>
            <a:ext cx="7772400" cy="4114800"/>
          </a:xfrm>
        </p:spPr>
        <p:txBody>
          <a:bodyPr/>
          <a:lstStyle/>
          <a:p>
            <a:r>
              <a:rPr lang="en-US" sz="2800" dirty="0">
                <a:solidFill>
                  <a:srgbClr val="FFFF00"/>
                </a:solidFill>
              </a:rPr>
              <a:t>Set up a schedule </a:t>
            </a:r>
            <a:r>
              <a:rPr lang="en-US" sz="2800" dirty="0"/>
              <a:t>with key milestones and communicate to co-</a:t>
            </a:r>
            <a:r>
              <a:rPr lang="en-US" sz="2800" dirty="0" smtClean="0"/>
              <a:t>authors</a:t>
            </a:r>
          </a:p>
          <a:p>
            <a:r>
              <a:rPr lang="en-US" sz="2800" dirty="0" smtClean="0">
                <a:solidFill>
                  <a:srgbClr val="FFFF00"/>
                </a:solidFill>
              </a:rPr>
              <a:t>Define roles </a:t>
            </a:r>
            <a:r>
              <a:rPr lang="en-US" sz="2800" dirty="0" smtClean="0"/>
              <a:t>early on</a:t>
            </a:r>
          </a:p>
          <a:p>
            <a:pPr lvl="1"/>
            <a:r>
              <a:rPr lang="en-US" sz="2400" dirty="0" smtClean="0"/>
              <a:t>Who is drafting which sections?</a:t>
            </a:r>
          </a:p>
          <a:p>
            <a:pPr lvl="1"/>
            <a:r>
              <a:rPr lang="en-US" sz="2400" dirty="0" smtClean="0"/>
              <a:t>Lead author drafting full manuscript or are sections distributed, or combination thereof?</a:t>
            </a:r>
          </a:p>
          <a:p>
            <a:r>
              <a:rPr lang="en-US" sz="2800" dirty="0" smtClean="0"/>
              <a:t>How many </a:t>
            </a:r>
            <a:r>
              <a:rPr lang="en-US" sz="2800" dirty="0" smtClean="0">
                <a:solidFill>
                  <a:srgbClr val="FFFF00"/>
                </a:solidFill>
              </a:rPr>
              <a:t>rounds of reviews</a:t>
            </a:r>
            <a:r>
              <a:rPr lang="en-US" sz="2800" dirty="0" smtClean="0"/>
              <a:t>? </a:t>
            </a:r>
            <a:endParaRPr lang="en-US" sz="2800" dirty="0"/>
          </a:p>
          <a:p>
            <a:pPr lvl="1"/>
            <a:r>
              <a:rPr lang="en-US" sz="2400" dirty="0" smtClean="0"/>
              <a:t>Including your edits/suggestions </a:t>
            </a:r>
          </a:p>
          <a:p>
            <a:r>
              <a:rPr lang="en-US" sz="2800" dirty="0" smtClean="0"/>
              <a:t>For </a:t>
            </a:r>
            <a:r>
              <a:rPr lang="en-US" sz="2800" dirty="0" smtClean="0">
                <a:solidFill>
                  <a:srgbClr val="FFFF00"/>
                </a:solidFill>
              </a:rPr>
              <a:t>Network or Consortia-based papers</a:t>
            </a:r>
            <a:r>
              <a:rPr lang="en-US" sz="2800" dirty="0" smtClean="0"/>
              <a:t>, what time for central review may be required?  Sponsor review?</a:t>
            </a:r>
          </a:p>
          <a:p>
            <a:endParaRPr lang="en-US" dirty="0" smtClean="0"/>
          </a:p>
        </p:txBody>
      </p:sp>
    </p:spTree>
    <p:extLst>
      <p:ext uri="{BB962C8B-B14F-4D97-AF65-F5344CB8AC3E}">
        <p14:creationId xmlns:p14="http://schemas.microsoft.com/office/powerpoint/2010/main" val="37203918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143000"/>
          </a:xfrm>
        </p:spPr>
        <p:txBody>
          <a:bodyPr/>
          <a:lstStyle/>
          <a:p>
            <a:r>
              <a:rPr lang="en-US" dirty="0" smtClean="0"/>
              <a:t>Communicating with the Journal</a:t>
            </a:r>
            <a:endParaRPr lang="en-US" dirty="0"/>
          </a:p>
        </p:txBody>
      </p:sp>
    </p:spTree>
    <p:extLst>
      <p:ext uri="{BB962C8B-B14F-4D97-AF65-F5344CB8AC3E}">
        <p14:creationId xmlns:p14="http://schemas.microsoft.com/office/powerpoint/2010/main" val="6593427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Content Placeholder 2"/>
          <p:cNvSpPr>
            <a:spLocks noGrp="1"/>
          </p:cNvSpPr>
          <p:nvPr>
            <p:ph idx="1"/>
          </p:nvPr>
        </p:nvSpPr>
        <p:spPr>
          <a:xfrm>
            <a:off x="3810000" y="1295400"/>
            <a:ext cx="4953000" cy="4343400"/>
          </a:xfrm>
        </p:spPr>
        <p:txBody>
          <a:bodyPr/>
          <a:lstStyle/>
          <a:p>
            <a:pPr lvl="3">
              <a:buFont typeface="Arial" charset="0"/>
              <a:buChar char="•"/>
            </a:pPr>
            <a:endParaRPr lang="en-US" sz="2200" i="1" smtClean="0"/>
          </a:p>
          <a:p>
            <a:pPr eaLnBrk="1" hangingPunct="1">
              <a:lnSpc>
                <a:spcPct val="90000"/>
              </a:lnSpc>
              <a:buFontTx/>
              <a:buNone/>
            </a:pPr>
            <a:endParaRPr lang="en-US" smtClean="0"/>
          </a:p>
          <a:p>
            <a:pPr eaLnBrk="1" hangingPunct="1">
              <a:lnSpc>
                <a:spcPct val="90000"/>
              </a:lnSpc>
              <a:buFontTx/>
              <a:buNone/>
            </a:pPr>
            <a:r>
              <a:rPr lang="en-US" sz="2400" smtClean="0">
                <a:solidFill>
                  <a:srgbClr val="FF6F0D"/>
                </a:solidFill>
              </a:rPr>
              <a:t>Editorial Triage</a:t>
            </a:r>
          </a:p>
          <a:p>
            <a:pPr eaLnBrk="1" hangingPunct="1">
              <a:lnSpc>
                <a:spcPct val="90000"/>
              </a:lnSpc>
              <a:buFont typeface="Wingdings" pitchFamily="2" charset="2"/>
              <a:buChar char="ü"/>
            </a:pPr>
            <a:r>
              <a:rPr lang="en-US" sz="2400" smtClean="0"/>
              <a:t>Does this article have a clear message?</a:t>
            </a:r>
          </a:p>
          <a:p>
            <a:pPr eaLnBrk="1" hangingPunct="1">
              <a:lnSpc>
                <a:spcPct val="90000"/>
              </a:lnSpc>
              <a:buFont typeface="Wingdings" pitchFamily="2" charset="2"/>
              <a:buChar char="ü"/>
            </a:pPr>
            <a:r>
              <a:rPr lang="en-US" sz="2400" smtClean="0"/>
              <a:t>Is it original?</a:t>
            </a:r>
          </a:p>
          <a:p>
            <a:pPr eaLnBrk="1" hangingPunct="1">
              <a:lnSpc>
                <a:spcPct val="90000"/>
              </a:lnSpc>
              <a:buFont typeface="Wingdings" pitchFamily="2" charset="2"/>
              <a:buChar char="ü"/>
            </a:pPr>
            <a:r>
              <a:rPr lang="en-US" sz="2400" smtClean="0"/>
              <a:t>Is it important?</a:t>
            </a:r>
          </a:p>
          <a:p>
            <a:pPr eaLnBrk="1" hangingPunct="1">
              <a:lnSpc>
                <a:spcPct val="90000"/>
              </a:lnSpc>
              <a:buFont typeface="Wingdings" pitchFamily="2" charset="2"/>
              <a:buChar char="ü"/>
            </a:pPr>
            <a:r>
              <a:rPr lang="en-US" sz="2400" smtClean="0"/>
              <a:t>Is it true?</a:t>
            </a:r>
          </a:p>
          <a:p>
            <a:pPr eaLnBrk="1" hangingPunct="1">
              <a:lnSpc>
                <a:spcPct val="90000"/>
              </a:lnSpc>
              <a:buFont typeface="Wingdings" pitchFamily="2" charset="2"/>
              <a:buChar char="ü"/>
            </a:pPr>
            <a:r>
              <a:rPr lang="en-US" sz="2400" smtClean="0"/>
              <a:t>Is it relevant to our readers?</a:t>
            </a:r>
          </a:p>
        </p:txBody>
      </p:sp>
      <p:sp>
        <p:nvSpPr>
          <p:cNvPr id="258051" name="Rectangle 2"/>
          <p:cNvSpPr>
            <a:spLocks noChangeArrowheads="1"/>
          </p:cNvSpPr>
          <p:nvPr/>
        </p:nvSpPr>
        <p:spPr bwMode="gray">
          <a:xfrm>
            <a:off x="0" y="0"/>
            <a:ext cx="9144000" cy="1219200"/>
          </a:xfrm>
          <a:prstGeom prst="rect">
            <a:avLst/>
          </a:prstGeom>
          <a:solidFill>
            <a:srgbClr val="F36329"/>
          </a:solidFill>
          <a:ln w="9525">
            <a:noFill/>
            <a:miter lim="800000"/>
            <a:headEnd/>
            <a:tailEnd/>
          </a:ln>
        </p:spPr>
        <p:txBody>
          <a:bodyPr anchor="ctr"/>
          <a:lstStyle/>
          <a:p>
            <a:r>
              <a:rPr lang="en-US" sz="3200">
                <a:solidFill>
                  <a:schemeClr val="bg1"/>
                </a:solidFill>
                <a:latin typeface="Calibri" pitchFamily="34" charset="0"/>
              </a:rPr>
              <a:t>      Selling yourself: you must get through “triage”</a:t>
            </a:r>
          </a:p>
        </p:txBody>
      </p:sp>
      <p:sp>
        <p:nvSpPr>
          <p:cNvPr id="258052" name="TextBox 3"/>
          <p:cNvSpPr txBox="1">
            <a:spLocks noChangeArrowheads="1"/>
          </p:cNvSpPr>
          <p:nvPr/>
        </p:nvSpPr>
        <p:spPr bwMode="auto">
          <a:xfrm>
            <a:off x="685800" y="4648200"/>
            <a:ext cx="7391400" cy="461963"/>
          </a:xfrm>
          <a:prstGeom prst="rect">
            <a:avLst/>
          </a:prstGeom>
          <a:noFill/>
          <a:ln w="9525">
            <a:noFill/>
            <a:miter lim="800000"/>
            <a:headEnd/>
            <a:tailEnd/>
          </a:ln>
        </p:spPr>
        <p:txBody>
          <a:bodyPr>
            <a:spAutoFit/>
          </a:bodyPr>
          <a:lstStyle/>
          <a:p>
            <a:endParaRPr lang="en-US" sz="1200">
              <a:latin typeface="Calibri" pitchFamily="34" charset="0"/>
            </a:endParaRPr>
          </a:p>
          <a:p>
            <a:endParaRPr lang="en-US" sz="1200">
              <a:latin typeface="Calibri" pitchFamily="34" charset="0"/>
            </a:endParaRPr>
          </a:p>
        </p:txBody>
      </p:sp>
      <p:pic>
        <p:nvPicPr>
          <p:cNvPr id="258053" name="Picture 4" descr="SmartTag_TriageTag"/>
          <p:cNvPicPr>
            <a:picLocks noChangeAspect="1" noChangeArrowheads="1"/>
          </p:cNvPicPr>
          <p:nvPr/>
        </p:nvPicPr>
        <p:blipFill>
          <a:blip r:embed="rId2" cstate="print"/>
          <a:srcRect/>
          <a:stretch>
            <a:fillRect/>
          </a:stretch>
        </p:blipFill>
        <p:spPr bwMode="auto">
          <a:xfrm>
            <a:off x="762000" y="2362200"/>
            <a:ext cx="2703513" cy="2590800"/>
          </a:xfrm>
          <a:prstGeom prst="rect">
            <a:avLst/>
          </a:prstGeom>
          <a:noFill/>
          <a:ln w="9525">
            <a:noFill/>
            <a:miter lim="800000"/>
            <a:headEnd/>
            <a:tailEnd/>
          </a:ln>
        </p:spPr>
      </p:pic>
      <p:sp>
        <p:nvSpPr>
          <p:cNvPr id="2" name="TextBox 1"/>
          <p:cNvSpPr txBox="1"/>
          <p:nvPr/>
        </p:nvSpPr>
        <p:spPr>
          <a:xfrm>
            <a:off x="381000" y="6019800"/>
            <a:ext cx="3733800" cy="369332"/>
          </a:xfrm>
          <a:prstGeom prst="rect">
            <a:avLst/>
          </a:prstGeom>
          <a:noFill/>
        </p:spPr>
        <p:txBody>
          <a:bodyPr wrap="square" rtlCol="0">
            <a:spAutoFit/>
          </a:bodyPr>
          <a:lstStyle/>
          <a:p>
            <a:r>
              <a:rPr lang="en-US" sz="1800" b="0" i="1" dirty="0" smtClean="0">
                <a:latin typeface="+mj-lt"/>
              </a:rPr>
              <a:t>Gavin </a:t>
            </a:r>
            <a:r>
              <a:rPr lang="en-US" sz="1800" b="0" i="1" dirty="0" err="1" smtClean="0">
                <a:latin typeface="+mj-lt"/>
              </a:rPr>
              <a:t>Yamey</a:t>
            </a:r>
            <a:r>
              <a:rPr lang="en-US" sz="1800" b="0" i="1" dirty="0" smtClean="0">
                <a:latin typeface="+mj-lt"/>
              </a:rPr>
              <a:t>,  UCSF</a:t>
            </a:r>
            <a:endParaRPr lang="en-US" sz="1800" b="0" i="1" dirty="0">
              <a:latin typeface="+mj-lt"/>
            </a:endParaRPr>
          </a:p>
        </p:txBody>
      </p:sp>
    </p:spTree>
    <p:extLst>
      <p:ext uri="{BB962C8B-B14F-4D97-AF65-F5344CB8AC3E}">
        <p14:creationId xmlns:p14="http://schemas.microsoft.com/office/powerpoint/2010/main" val="503646048"/>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Content Placeholder 2"/>
          <p:cNvSpPr>
            <a:spLocks noGrp="1"/>
          </p:cNvSpPr>
          <p:nvPr>
            <p:ph idx="1"/>
          </p:nvPr>
        </p:nvSpPr>
        <p:spPr>
          <a:xfrm>
            <a:off x="3505200" y="685800"/>
            <a:ext cx="5638800" cy="3429000"/>
          </a:xfrm>
        </p:spPr>
        <p:txBody>
          <a:bodyPr/>
          <a:lstStyle/>
          <a:p>
            <a:pPr lvl="2">
              <a:buFontTx/>
              <a:buNone/>
            </a:pPr>
            <a:endParaRPr lang="en-US" sz="2800" dirty="0" smtClean="0"/>
          </a:p>
          <a:p>
            <a:pPr lvl="2">
              <a:buFontTx/>
              <a:buNone/>
            </a:pPr>
            <a:endParaRPr lang="en-US" sz="2800" dirty="0" smtClean="0"/>
          </a:p>
          <a:p>
            <a:pPr lvl="2">
              <a:buFontTx/>
              <a:buNone/>
            </a:pPr>
            <a:endParaRPr lang="en-US" sz="2800" dirty="0" smtClean="0"/>
          </a:p>
          <a:p>
            <a:pPr eaLnBrk="1" hangingPunct="1">
              <a:lnSpc>
                <a:spcPct val="90000"/>
              </a:lnSpc>
            </a:pPr>
            <a:r>
              <a:rPr lang="en-US" sz="2800" dirty="0" smtClean="0"/>
              <a:t>Don’t waste this 1</a:t>
            </a:r>
            <a:r>
              <a:rPr lang="en-US" sz="2800" baseline="30000" dirty="0" smtClean="0"/>
              <a:t>st</a:t>
            </a:r>
            <a:r>
              <a:rPr lang="en-US" sz="2800" dirty="0" smtClean="0"/>
              <a:t> chance to sell yourself</a:t>
            </a:r>
          </a:p>
          <a:p>
            <a:pPr eaLnBrk="1" hangingPunct="1">
              <a:lnSpc>
                <a:spcPct val="90000"/>
              </a:lnSpc>
            </a:pPr>
            <a:r>
              <a:rPr lang="en-US" sz="2800" dirty="0" smtClean="0"/>
              <a:t>Entice the reader </a:t>
            </a:r>
          </a:p>
          <a:p>
            <a:pPr eaLnBrk="1" hangingPunct="1">
              <a:lnSpc>
                <a:spcPct val="90000"/>
              </a:lnSpc>
            </a:pPr>
            <a:r>
              <a:rPr lang="en-US" sz="2800" dirty="0" smtClean="0"/>
              <a:t>Concise, informative</a:t>
            </a:r>
          </a:p>
          <a:p>
            <a:pPr lvl="1" eaLnBrk="1" hangingPunct="1">
              <a:lnSpc>
                <a:spcPct val="90000"/>
              </a:lnSpc>
            </a:pPr>
            <a:r>
              <a:rPr lang="en-US" sz="2400" dirty="0" smtClean="0"/>
              <a:t>Expository, declarative, a question</a:t>
            </a:r>
          </a:p>
          <a:p>
            <a:pPr eaLnBrk="1" hangingPunct="1">
              <a:lnSpc>
                <a:spcPct val="90000"/>
              </a:lnSpc>
            </a:pPr>
            <a:r>
              <a:rPr lang="en-US" sz="2800" dirty="0" smtClean="0"/>
              <a:t>Not overly sensationalized</a:t>
            </a:r>
          </a:p>
          <a:p>
            <a:pPr lvl="2">
              <a:buFontTx/>
              <a:buNone/>
            </a:pPr>
            <a:endParaRPr lang="en-US" sz="2800" i="1" dirty="0" smtClean="0">
              <a:solidFill>
                <a:srgbClr val="FF6600"/>
              </a:solidFill>
              <a:latin typeface="Calibri" pitchFamily="34" charset="0"/>
            </a:endParaRPr>
          </a:p>
        </p:txBody>
      </p:sp>
      <p:sp>
        <p:nvSpPr>
          <p:cNvPr id="259075" name="Rectangle 2"/>
          <p:cNvSpPr>
            <a:spLocks noChangeArrowheads="1"/>
          </p:cNvSpPr>
          <p:nvPr/>
        </p:nvSpPr>
        <p:spPr bwMode="gray">
          <a:xfrm>
            <a:off x="0" y="0"/>
            <a:ext cx="9144000" cy="1219200"/>
          </a:xfrm>
          <a:prstGeom prst="rect">
            <a:avLst/>
          </a:prstGeom>
          <a:solidFill>
            <a:srgbClr val="F36329"/>
          </a:solidFill>
          <a:ln w="9525">
            <a:noFill/>
            <a:miter lim="800000"/>
            <a:headEnd/>
            <a:tailEnd/>
          </a:ln>
        </p:spPr>
        <p:txBody>
          <a:bodyPr anchor="ctr"/>
          <a:lstStyle/>
          <a:p>
            <a:r>
              <a:rPr lang="en-US" sz="3200">
                <a:solidFill>
                  <a:schemeClr val="bg1"/>
                </a:solidFill>
                <a:latin typeface="Calibri" pitchFamily="34" charset="0"/>
              </a:rPr>
              <a:t>  </a:t>
            </a:r>
            <a:r>
              <a:rPr lang="en-US" sz="3100">
                <a:solidFill>
                  <a:schemeClr val="bg1"/>
                </a:solidFill>
                <a:latin typeface="Calibri" pitchFamily="34" charset="0"/>
              </a:rPr>
              <a:t>The first thing an editor looks at is… the Title</a:t>
            </a:r>
          </a:p>
        </p:txBody>
      </p:sp>
      <p:sp>
        <p:nvSpPr>
          <p:cNvPr id="259076" name="TextBox 3"/>
          <p:cNvSpPr txBox="1">
            <a:spLocks noChangeArrowheads="1"/>
          </p:cNvSpPr>
          <p:nvPr/>
        </p:nvSpPr>
        <p:spPr bwMode="auto">
          <a:xfrm>
            <a:off x="685800" y="4648200"/>
            <a:ext cx="7391400" cy="461963"/>
          </a:xfrm>
          <a:prstGeom prst="rect">
            <a:avLst/>
          </a:prstGeom>
          <a:noFill/>
          <a:ln w="9525">
            <a:noFill/>
            <a:miter lim="800000"/>
            <a:headEnd/>
            <a:tailEnd/>
          </a:ln>
        </p:spPr>
        <p:txBody>
          <a:bodyPr>
            <a:spAutoFit/>
          </a:bodyPr>
          <a:lstStyle/>
          <a:p>
            <a:endParaRPr lang="en-US" sz="1200">
              <a:latin typeface="Calibri" pitchFamily="34" charset="0"/>
            </a:endParaRPr>
          </a:p>
          <a:p>
            <a:endParaRPr lang="en-US" sz="1200">
              <a:latin typeface="Calibri" pitchFamily="34" charset="0"/>
            </a:endParaRPr>
          </a:p>
        </p:txBody>
      </p:sp>
      <p:pic>
        <p:nvPicPr>
          <p:cNvPr id="259077" name="Picture 3"/>
          <p:cNvPicPr>
            <a:picLocks noChangeAspect="1" noChangeArrowheads="1"/>
          </p:cNvPicPr>
          <p:nvPr/>
        </p:nvPicPr>
        <p:blipFill>
          <a:blip r:embed="rId2" cstate="print"/>
          <a:srcRect/>
          <a:stretch>
            <a:fillRect/>
          </a:stretch>
        </p:blipFill>
        <p:spPr bwMode="auto">
          <a:xfrm>
            <a:off x="304800" y="2057400"/>
            <a:ext cx="3179763" cy="2381250"/>
          </a:xfrm>
          <a:prstGeom prst="rect">
            <a:avLst/>
          </a:prstGeom>
          <a:noFill/>
          <a:ln w="9525">
            <a:noFill/>
            <a:miter lim="800000"/>
            <a:headEnd/>
            <a:tailEnd/>
          </a:ln>
        </p:spPr>
      </p:pic>
    </p:spTree>
    <p:extLst>
      <p:ext uri="{BB962C8B-B14F-4D97-AF65-F5344CB8AC3E}">
        <p14:creationId xmlns:p14="http://schemas.microsoft.com/office/powerpoint/2010/main" val="366011953"/>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Content Placeholder 2"/>
          <p:cNvSpPr>
            <a:spLocks noGrp="1"/>
          </p:cNvSpPr>
          <p:nvPr>
            <p:ph idx="1"/>
          </p:nvPr>
        </p:nvSpPr>
        <p:spPr>
          <a:xfrm>
            <a:off x="3429000" y="1143000"/>
            <a:ext cx="5334000" cy="4191000"/>
          </a:xfrm>
        </p:spPr>
        <p:txBody>
          <a:bodyPr/>
          <a:lstStyle/>
          <a:p>
            <a:pPr lvl="2">
              <a:buFontTx/>
              <a:buNone/>
            </a:pPr>
            <a:endParaRPr lang="en-US" dirty="0" smtClean="0"/>
          </a:p>
          <a:p>
            <a:pPr eaLnBrk="1" hangingPunct="1"/>
            <a:r>
              <a:rPr lang="en-US" sz="2400" dirty="0" smtClean="0"/>
              <a:t>Terrific opportunity to “sell” your work</a:t>
            </a:r>
          </a:p>
          <a:p>
            <a:pPr eaLnBrk="1" hangingPunct="1"/>
            <a:r>
              <a:rPr lang="en-US" sz="2400" i="1" dirty="0" smtClean="0"/>
              <a:t>Don’t</a:t>
            </a:r>
            <a:r>
              <a:rPr lang="en-US" sz="2400" dirty="0" smtClean="0"/>
              <a:t> write something dull </a:t>
            </a:r>
          </a:p>
          <a:p>
            <a:pPr lvl="2" eaLnBrk="1" hangingPunct="1">
              <a:buFontTx/>
              <a:buNone/>
            </a:pPr>
            <a:r>
              <a:rPr lang="en-US" sz="2000" dirty="0" smtClean="0"/>
              <a:t>	“Please consider this manuscript for publication in your esteemed journal”</a:t>
            </a:r>
          </a:p>
          <a:p>
            <a:pPr eaLnBrk="1" hangingPunct="1"/>
            <a:r>
              <a:rPr lang="en-US" sz="2400" i="1" dirty="0" smtClean="0"/>
              <a:t>Do</a:t>
            </a:r>
            <a:r>
              <a:rPr lang="en-US" sz="2400" dirty="0" smtClean="0"/>
              <a:t> tell the editor why they really should take your work seriously </a:t>
            </a:r>
          </a:p>
          <a:p>
            <a:pPr lvl="2" eaLnBrk="1" hangingPunct="1">
              <a:buFontTx/>
              <a:buNone/>
            </a:pPr>
            <a:r>
              <a:rPr lang="en-US" sz="2000" dirty="0" smtClean="0"/>
              <a:t>	“We have done the first ever RCT to assess whether drug x can limit neurocognitive decline in patients with dementia”</a:t>
            </a:r>
          </a:p>
        </p:txBody>
      </p:sp>
      <p:sp>
        <p:nvSpPr>
          <p:cNvPr id="260099" name="Rectangle 2"/>
          <p:cNvSpPr>
            <a:spLocks noChangeArrowheads="1"/>
          </p:cNvSpPr>
          <p:nvPr/>
        </p:nvSpPr>
        <p:spPr bwMode="gray">
          <a:xfrm>
            <a:off x="0" y="0"/>
            <a:ext cx="9144000" cy="1219200"/>
          </a:xfrm>
          <a:prstGeom prst="rect">
            <a:avLst/>
          </a:prstGeom>
          <a:solidFill>
            <a:srgbClr val="F36329"/>
          </a:solidFill>
          <a:ln w="9525">
            <a:noFill/>
            <a:miter lim="800000"/>
            <a:headEnd/>
            <a:tailEnd/>
          </a:ln>
        </p:spPr>
        <p:txBody>
          <a:bodyPr anchor="ctr"/>
          <a:lstStyle/>
          <a:p>
            <a:r>
              <a:rPr lang="en-US" sz="3200">
                <a:solidFill>
                  <a:schemeClr val="bg1"/>
                </a:solidFill>
                <a:latin typeface="Calibri" pitchFamily="34" charset="0"/>
              </a:rPr>
              <a:t>  </a:t>
            </a:r>
            <a:r>
              <a:rPr lang="en-US" sz="3100">
                <a:solidFill>
                  <a:schemeClr val="bg1"/>
                </a:solidFill>
                <a:latin typeface="Calibri" pitchFamily="34" charset="0"/>
              </a:rPr>
              <a:t>The second thing an editor looks at is…cover letter</a:t>
            </a:r>
          </a:p>
        </p:txBody>
      </p:sp>
      <p:sp>
        <p:nvSpPr>
          <p:cNvPr id="260100" name="TextBox 3"/>
          <p:cNvSpPr txBox="1">
            <a:spLocks noChangeArrowheads="1"/>
          </p:cNvSpPr>
          <p:nvPr/>
        </p:nvSpPr>
        <p:spPr bwMode="auto">
          <a:xfrm>
            <a:off x="685800" y="4648200"/>
            <a:ext cx="7391400" cy="461963"/>
          </a:xfrm>
          <a:prstGeom prst="rect">
            <a:avLst/>
          </a:prstGeom>
          <a:noFill/>
          <a:ln w="9525">
            <a:noFill/>
            <a:miter lim="800000"/>
            <a:headEnd/>
            <a:tailEnd/>
          </a:ln>
        </p:spPr>
        <p:txBody>
          <a:bodyPr>
            <a:spAutoFit/>
          </a:bodyPr>
          <a:lstStyle/>
          <a:p>
            <a:endParaRPr lang="en-US" sz="1200">
              <a:latin typeface="Calibri" pitchFamily="34" charset="0"/>
            </a:endParaRPr>
          </a:p>
          <a:p>
            <a:endParaRPr lang="en-US" sz="1200">
              <a:latin typeface="Calibri" pitchFamily="34" charset="0"/>
            </a:endParaRPr>
          </a:p>
        </p:txBody>
      </p:sp>
      <p:pic>
        <p:nvPicPr>
          <p:cNvPr id="260101" name="Picture 2"/>
          <p:cNvPicPr>
            <a:picLocks noChangeAspect="1" noChangeArrowheads="1"/>
          </p:cNvPicPr>
          <p:nvPr/>
        </p:nvPicPr>
        <p:blipFill>
          <a:blip r:embed="rId2" cstate="print"/>
          <a:srcRect/>
          <a:stretch>
            <a:fillRect/>
          </a:stretch>
        </p:blipFill>
        <p:spPr bwMode="auto">
          <a:xfrm>
            <a:off x="228600" y="1905000"/>
            <a:ext cx="3155950" cy="2438400"/>
          </a:xfrm>
          <a:prstGeom prst="rect">
            <a:avLst/>
          </a:prstGeom>
          <a:noFill/>
          <a:ln w="9525">
            <a:noFill/>
            <a:miter lim="800000"/>
            <a:headEnd/>
            <a:tailEnd/>
          </a:ln>
        </p:spPr>
      </p:pic>
      <p:sp>
        <p:nvSpPr>
          <p:cNvPr id="260102" name="TextBox 5"/>
          <p:cNvSpPr txBox="1">
            <a:spLocks noChangeArrowheads="1"/>
          </p:cNvSpPr>
          <p:nvPr/>
        </p:nvSpPr>
        <p:spPr bwMode="auto">
          <a:xfrm>
            <a:off x="304800" y="2209800"/>
            <a:ext cx="990600" cy="646113"/>
          </a:xfrm>
          <a:prstGeom prst="rect">
            <a:avLst/>
          </a:prstGeom>
          <a:noFill/>
          <a:ln w="9525">
            <a:noFill/>
            <a:miter lim="800000"/>
            <a:headEnd/>
            <a:tailEnd/>
          </a:ln>
        </p:spPr>
        <p:txBody>
          <a:bodyPr>
            <a:spAutoFit/>
          </a:bodyPr>
          <a:lstStyle/>
          <a:p>
            <a:r>
              <a:rPr lang="en-US">
                <a:solidFill>
                  <a:srgbClr val="FF0000"/>
                </a:solidFill>
                <a:latin typeface="Calibri" pitchFamily="34" charset="0"/>
              </a:rPr>
              <a:t>cover </a:t>
            </a:r>
          </a:p>
          <a:p>
            <a:r>
              <a:rPr lang="en-US">
                <a:solidFill>
                  <a:srgbClr val="FF0000"/>
                </a:solidFill>
                <a:latin typeface="Calibri" pitchFamily="34" charset="0"/>
              </a:rPr>
              <a:t>letter</a:t>
            </a:r>
          </a:p>
        </p:txBody>
      </p:sp>
      <p:cxnSp>
        <p:nvCxnSpPr>
          <p:cNvPr id="8" name="Straight Arrow Connector 7"/>
          <p:cNvCxnSpPr/>
          <p:nvPr/>
        </p:nvCxnSpPr>
        <p:spPr>
          <a:xfrm rot="16200000" flipH="1">
            <a:off x="381000" y="3048000"/>
            <a:ext cx="914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422453"/>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Content Placeholder 2"/>
          <p:cNvSpPr>
            <a:spLocks noGrp="1"/>
          </p:cNvSpPr>
          <p:nvPr>
            <p:ph idx="1"/>
          </p:nvPr>
        </p:nvSpPr>
        <p:spPr>
          <a:xfrm>
            <a:off x="685800" y="1219200"/>
            <a:ext cx="7924800" cy="4495800"/>
          </a:xfrm>
        </p:spPr>
        <p:txBody>
          <a:bodyPr/>
          <a:lstStyle/>
          <a:p>
            <a:pPr lvl="2">
              <a:buFontTx/>
              <a:buNone/>
            </a:pPr>
            <a:endParaRPr lang="en-US" dirty="0" smtClean="0"/>
          </a:p>
          <a:p>
            <a:pPr lvl="2">
              <a:buFontTx/>
              <a:buNone/>
            </a:pPr>
            <a:endParaRPr lang="en-US" dirty="0" smtClean="0"/>
          </a:p>
          <a:p>
            <a:pPr lvl="2">
              <a:buFontTx/>
              <a:buNone/>
            </a:pPr>
            <a:endParaRPr lang="en-US" dirty="0" smtClean="0"/>
          </a:p>
          <a:p>
            <a:pPr eaLnBrk="1" hangingPunct="1">
              <a:lnSpc>
                <a:spcPct val="90000"/>
              </a:lnSpc>
            </a:pPr>
            <a:r>
              <a:rPr lang="en-US" sz="2400" dirty="0" smtClean="0">
                <a:solidFill>
                  <a:srgbClr val="FF6F0D"/>
                </a:solidFill>
              </a:rPr>
              <a:t>Important fact: </a:t>
            </a:r>
            <a:r>
              <a:rPr lang="en-US" sz="2400" dirty="0" smtClean="0"/>
              <a:t>many journals now base their initial decisions on </a:t>
            </a:r>
            <a:r>
              <a:rPr lang="en-US" sz="2400" dirty="0" smtClean="0">
                <a:solidFill>
                  <a:srgbClr val="FF6F0D"/>
                </a:solidFill>
              </a:rPr>
              <a:t>your abstract alone</a:t>
            </a:r>
          </a:p>
          <a:p>
            <a:pPr eaLnBrk="1" hangingPunct="1"/>
            <a:r>
              <a:rPr lang="en-US" sz="2400" dirty="0" smtClean="0"/>
              <a:t>Yet many authors write the abstract in a great rush</a:t>
            </a:r>
          </a:p>
          <a:p>
            <a:pPr eaLnBrk="1" hangingPunct="1"/>
            <a:r>
              <a:rPr lang="en-US" sz="2400" dirty="0" smtClean="0"/>
              <a:t>Concise, “stand alone” piece, clear message</a:t>
            </a:r>
          </a:p>
          <a:p>
            <a:pPr eaLnBrk="1" hangingPunct="1"/>
            <a:r>
              <a:rPr lang="en-US" sz="2400" i="1" dirty="0" smtClean="0"/>
              <a:t>Must</a:t>
            </a:r>
            <a:r>
              <a:rPr lang="en-US" sz="2400" dirty="0" smtClean="0"/>
              <a:t> reflect the full paper</a:t>
            </a:r>
          </a:p>
          <a:p>
            <a:pPr lvl="2" eaLnBrk="1" hangingPunct="1">
              <a:buFontTx/>
              <a:buNone/>
            </a:pPr>
            <a:r>
              <a:rPr lang="en-US" dirty="0" smtClean="0"/>
              <a:t>	</a:t>
            </a:r>
            <a:r>
              <a:rPr lang="en-US" dirty="0" smtClean="0">
                <a:solidFill>
                  <a:srgbClr val="FF6F0D"/>
                </a:solidFill>
              </a:rPr>
              <a:t>Why did you do the study?  What did you do?  What did you find?  What did you conclude? (conclusions only for results presented)</a:t>
            </a:r>
          </a:p>
          <a:p>
            <a:pPr eaLnBrk="1" hangingPunct="1">
              <a:lnSpc>
                <a:spcPct val="90000"/>
              </a:lnSpc>
              <a:buFontTx/>
              <a:buNone/>
            </a:pPr>
            <a:endParaRPr lang="en-US" sz="2400" dirty="0" smtClean="0"/>
          </a:p>
          <a:p>
            <a:pPr lvl="2">
              <a:buFontTx/>
              <a:buNone/>
            </a:pPr>
            <a:endParaRPr lang="en-US" i="1" dirty="0" smtClean="0">
              <a:solidFill>
                <a:srgbClr val="FF6600"/>
              </a:solidFill>
              <a:latin typeface="Calibri" pitchFamily="34" charset="0"/>
            </a:endParaRPr>
          </a:p>
        </p:txBody>
      </p:sp>
      <p:sp>
        <p:nvSpPr>
          <p:cNvPr id="261123" name="Rectangle 2"/>
          <p:cNvSpPr>
            <a:spLocks noChangeArrowheads="1"/>
          </p:cNvSpPr>
          <p:nvPr/>
        </p:nvSpPr>
        <p:spPr bwMode="gray">
          <a:xfrm>
            <a:off x="0" y="0"/>
            <a:ext cx="9144000" cy="1219200"/>
          </a:xfrm>
          <a:prstGeom prst="rect">
            <a:avLst/>
          </a:prstGeom>
          <a:solidFill>
            <a:srgbClr val="F36329"/>
          </a:solidFill>
          <a:ln w="9525">
            <a:noFill/>
            <a:miter lim="800000"/>
            <a:headEnd/>
            <a:tailEnd/>
          </a:ln>
        </p:spPr>
        <p:txBody>
          <a:bodyPr anchor="ctr"/>
          <a:lstStyle/>
          <a:p>
            <a:r>
              <a:rPr lang="en-US" sz="3200">
                <a:solidFill>
                  <a:schemeClr val="bg1"/>
                </a:solidFill>
                <a:latin typeface="Calibri" pitchFamily="34" charset="0"/>
              </a:rPr>
              <a:t>  </a:t>
            </a:r>
            <a:r>
              <a:rPr lang="en-US" sz="3100">
                <a:solidFill>
                  <a:schemeClr val="bg1"/>
                </a:solidFill>
                <a:latin typeface="Calibri" pitchFamily="34" charset="0"/>
              </a:rPr>
              <a:t>The third thing an editor looks at is… abstract</a:t>
            </a:r>
          </a:p>
        </p:txBody>
      </p:sp>
      <p:sp>
        <p:nvSpPr>
          <p:cNvPr id="261124" name="TextBox 3"/>
          <p:cNvSpPr txBox="1">
            <a:spLocks noChangeArrowheads="1"/>
          </p:cNvSpPr>
          <p:nvPr/>
        </p:nvSpPr>
        <p:spPr bwMode="auto">
          <a:xfrm>
            <a:off x="685800" y="4648200"/>
            <a:ext cx="7391400" cy="461963"/>
          </a:xfrm>
          <a:prstGeom prst="rect">
            <a:avLst/>
          </a:prstGeom>
          <a:noFill/>
          <a:ln w="9525">
            <a:noFill/>
            <a:miter lim="800000"/>
            <a:headEnd/>
            <a:tailEnd/>
          </a:ln>
        </p:spPr>
        <p:txBody>
          <a:bodyPr>
            <a:spAutoFit/>
          </a:bodyPr>
          <a:lstStyle/>
          <a:p>
            <a:endParaRPr lang="en-US" sz="1200">
              <a:latin typeface="Calibri" pitchFamily="34" charset="0"/>
            </a:endParaRPr>
          </a:p>
          <a:p>
            <a:endParaRPr lang="en-US" sz="1200">
              <a:latin typeface="Calibri" pitchFamily="34" charset="0"/>
            </a:endParaRPr>
          </a:p>
        </p:txBody>
      </p:sp>
      <p:pic>
        <p:nvPicPr>
          <p:cNvPr id="261125" name="Picture 2"/>
          <p:cNvPicPr>
            <a:picLocks noChangeAspect="1" noChangeArrowheads="1"/>
          </p:cNvPicPr>
          <p:nvPr/>
        </p:nvPicPr>
        <p:blipFill>
          <a:blip r:embed="rId2" cstate="print"/>
          <a:srcRect/>
          <a:stretch>
            <a:fillRect/>
          </a:stretch>
        </p:blipFill>
        <p:spPr bwMode="auto">
          <a:xfrm>
            <a:off x="6248400" y="1371600"/>
            <a:ext cx="1600200" cy="1009650"/>
          </a:xfrm>
          <a:prstGeom prst="rect">
            <a:avLst/>
          </a:prstGeom>
          <a:noFill/>
          <a:ln w="9525">
            <a:noFill/>
            <a:miter lim="800000"/>
            <a:headEnd/>
            <a:tailEnd/>
          </a:ln>
        </p:spPr>
      </p:pic>
    </p:spTree>
    <p:extLst>
      <p:ext uri="{BB962C8B-B14F-4D97-AF65-F5344CB8AC3E}">
        <p14:creationId xmlns:p14="http://schemas.microsoft.com/office/powerpoint/2010/main" val="139256049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5 </a:t>
            </a:r>
            <a:r>
              <a:rPr lang="en-US" sz="3600" dirty="0" err="1" smtClean="0"/>
              <a:t>Ws</a:t>
            </a:r>
            <a:r>
              <a:rPr lang="en-US" sz="3600" dirty="0" smtClean="0"/>
              <a:t> (and an H) in mentoring others in paper-writing</a:t>
            </a:r>
            <a:endParaRPr lang="en-US" sz="3600" dirty="0"/>
          </a:p>
        </p:txBody>
      </p:sp>
      <p:sp>
        <p:nvSpPr>
          <p:cNvPr id="3" name="Content Placeholder 2"/>
          <p:cNvSpPr>
            <a:spLocks noGrp="1"/>
          </p:cNvSpPr>
          <p:nvPr>
            <p:ph idx="1"/>
          </p:nvPr>
        </p:nvSpPr>
        <p:spPr/>
        <p:txBody>
          <a:bodyPr/>
          <a:lstStyle/>
          <a:p>
            <a:r>
              <a:rPr lang="en-US" sz="2400" dirty="0" smtClean="0">
                <a:solidFill>
                  <a:schemeClr val="accent3"/>
                </a:solidFill>
              </a:rPr>
              <a:t>Why we publish</a:t>
            </a:r>
          </a:p>
          <a:p>
            <a:r>
              <a:rPr lang="en-US" sz="2400" dirty="0" smtClean="0">
                <a:solidFill>
                  <a:srgbClr val="FFFF00"/>
                </a:solidFill>
              </a:rPr>
              <a:t>Where</a:t>
            </a:r>
            <a:r>
              <a:rPr lang="en-US" sz="2400" dirty="0" smtClean="0"/>
              <a:t> to publish</a:t>
            </a:r>
            <a:endParaRPr lang="en-US" sz="2400" dirty="0"/>
          </a:p>
          <a:p>
            <a:pPr lvl="1"/>
            <a:r>
              <a:rPr lang="en-US" sz="2000" dirty="0" smtClean="0"/>
              <a:t>Journal selection</a:t>
            </a:r>
          </a:p>
          <a:p>
            <a:r>
              <a:rPr lang="en-US" sz="2400" dirty="0" smtClean="0">
                <a:solidFill>
                  <a:srgbClr val="FFFF00"/>
                </a:solidFill>
              </a:rPr>
              <a:t>Who</a:t>
            </a:r>
            <a:r>
              <a:rPr lang="en-US" sz="2400" dirty="0" smtClean="0"/>
              <a:t> (or with whom) to publish</a:t>
            </a:r>
            <a:endParaRPr lang="en-US" sz="2400" dirty="0"/>
          </a:p>
          <a:p>
            <a:pPr lvl="1"/>
            <a:r>
              <a:rPr lang="en-US" sz="2000" dirty="0" smtClean="0"/>
              <a:t>Authorship</a:t>
            </a:r>
          </a:p>
          <a:p>
            <a:r>
              <a:rPr lang="en-US" sz="2400" dirty="0" smtClean="0">
                <a:solidFill>
                  <a:srgbClr val="FFFF00"/>
                </a:solidFill>
              </a:rPr>
              <a:t>What</a:t>
            </a:r>
            <a:r>
              <a:rPr lang="en-US" sz="2400" dirty="0" smtClean="0"/>
              <a:t> is the structure for the article</a:t>
            </a:r>
          </a:p>
          <a:p>
            <a:pPr lvl="1"/>
            <a:r>
              <a:rPr lang="en-US" sz="2000" dirty="0" smtClean="0"/>
              <a:t>Framework for paper writing</a:t>
            </a:r>
          </a:p>
          <a:p>
            <a:r>
              <a:rPr lang="en-US" sz="2400" dirty="0" smtClean="0">
                <a:solidFill>
                  <a:srgbClr val="FFFF00"/>
                </a:solidFill>
              </a:rPr>
              <a:t>When</a:t>
            </a:r>
            <a:r>
              <a:rPr lang="en-US" sz="2400" dirty="0" smtClean="0"/>
              <a:t> to write</a:t>
            </a:r>
          </a:p>
          <a:p>
            <a:pPr lvl="1"/>
            <a:r>
              <a:rPr lang="en-US" sz="2000" dirty="0" smtClean="0"/>
              <a:t>Timelines and getting to the end</a:t>
            </a:r>
          </a:p>
          <a:p>
            <a:r>
              <a:rPr lang="en-US" sz="2400" dirty="0" smtClean="0">
                <a:solidFill>
                  <a:srgbClr val="FFFF00"/>
                </a:solidFill>
              </a:rPr>
              <a:t>How</a:t>
            </a:r>
            <a:r>
              <a:rPr lang="en-US" sz="2400" dirty="0" smtClean="0"/>
              <a:t> to communicate</a:t>
            </a:r>
          </a:p>
          <a:p>
            <a:pPr lvl="1"/>
            <a:r>
              <a:rPr lang="en-US" sz="2000" dirty="0" smtClean="0"/>
              <a:t>With co-authors, with the journal </a:t>
            </a:r>
          </a:p>
          <a:p>
            <a:endParaRPr lang="en-US" dirty="0" smtClean="0"/>
          </a:p>
          <a:p>
            <a:endParaRPr lang="en-US" dirty="0"/>
          </a:p>
        </p:txBody>
      </p:sp>
    </p:spTree>
    <p:extLst>
      <p:ext uri="{BB962C8B-B14F-4D97-AF65-F5344CB8AC3E}">
        <p14:creationId xmlns:p14="http://schemas.microsoft.com/office/powerpoint/2010/main" val="22423401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762000" y="228600"/>
            <a:ext cx="7620000" cy="685800"/>
          </a:xfrm>
        </p:spPr>
        <p:txBody>
          <a:bodyPr/>
          <a:lstStyle/>
          <a:p>
            <a:pPr eaLnBrk="1" hangingPunct="1"/>
            <a:r>
              <a:rPr lang="en-GB" sz="2000" smtClean="0"/>
              <a:t>Overview of Peer Review Process</a:t>
            </a:r>
          </a:p>
        </p:txBody>
      </p:sp>
      <p:sp>
        <p:nvSpPr>
          <p:cNvPr id="269315" name="Text Box 3"/>
          <p:cNvSpPr txBox="1">
            <a:spLocks noChangeArrowheads="1"/>
          </p:cNvSpPr>
          <p:nvPr/>
        </p:nvSpPr>
        <p:spPr bwMode="auto">
          <a:xfrm>
            <a:off x="971550" y="981075"/>
            <a:ext cx="2222609" cy="400110"/>
          </a:xfrm>
          <a:prstGeom prst="rect">
            <a:avLst/>
          </a:prstGeom>
          <a:noFill/>
          <a:ln w="9525">
            <a:solidFill>
              <a:srgbClr val="000099"/>
            </a:solidFill>
            <a:miter lim="800000"/>
            <a:headEnd/>
            <a:tailEnd/>
          </a:ln>
        </p:spPr>
        <p:txBody>
          <a:bodyPr wrap="none">
            <a:spAutoFit/>
          </a:bodyPr>
          <a:lstStyle/>
          <a:p>
            <a:r>
              <a:rPr lang="en-GB" sz="2000">
                <a:latin typeface="+mj-lt"/>
              </a:rPr>
              <a:t>Paper Submitted</a:t>
            </a:r>
          </a:p>
        </p:txBody>
      </p:sp>
      <p:sp>
        <p:nvSpPr>
          <p:cNvPr id="269316" name="Text Box 4"/>
          <p:cNvSpPr txBox="1">
            <a:spLocks noChangeArrowheads="1"/>
          </p:cNvSpPr>
          <p:nvPr/>
        </p:nvSpPr>
        <p:spPr bwMode="auto">
          <a:xfrm>
            <a:off x="558800" y="2260600"/>
            <a:ext cx="3185487" cy="400110"/>
          </a:xfrm>
          <a:prstGeom prst="rect">
            <a:avLst/>
          </a:prstGeom>
          <a:noFill/>
          <a:ln w="9525">
            <a:solidFill>
              <a:srgbClr val="000099"/>
            </a:solidFill>
            <a:miter lim="800000"/>
            <a:headEnd/>
            <a:tailEnd/>
          </a:ln>
        </p:spPr>
        <p:txBody>
          <a:bodyPr wrap="none">
            <a:spAutoFit/>
          </a:bodyPr>
          <a:lstStyle/>
          <a:p>
            <a:r>
              <a:rPr lang="en-GB" sz="2000">
                <a:latin typeface="+mj-lt"/>
              </a:rPr>
              <a:t>Initial Decision by Editor</a:t>
            </a:r>
          </a:p>
        </p:txBody>
      </p:sp>
      <p:sp>
        <p:nvSpPr>
          <p:cNvPr id="269317" name="Text Box 5"/>
          <p:cNvSpPr txBox="1">
            <a:spLocks noChangeArrowheads="1"/>
          </p:cNvSpPr>
          <p:nvPr/>
        </p:nvSpPr>
        <p:spPr bwMode="auto">
          <a:xfrm>
            <a:off x="609600" y="1600200"/>
            <a:ext cx="3091486" cy="400110"/>
          </a:xfrm>
          <a:prstGeom prst="rect">
            <a:avLst/>
          </a:prstGeom>
          <a:noFill/>
          <a:ln w="9525">
            <a:solidFill>
              <a:srgbClr val="000099"/>
            </a:solidFill>
            <a:miter lim="800000"/>
            <a:headEnd/>
            <a:tailEnd/>
          </a:ln>
        </p:spPr>
        <p:txBody>
          <a:bodyPr wrap="none">
            <a:spAutoFit/>
          </a:bodyPr>
          <a:lstStyle/>
          <a:p>
            <a:r>
              <a:rPr lang="en-GB" sz="2000">
                <a:latin typeface="+mj-lt"/>
              </a:rPr>
              <a:t>Confirmation of Receipt</a:t>
            </a:r>
          </a:p>
        </p:txBody>
      </p:sp>
      <p:sp>
        <p:nvSpPr>
          <p:cNvPr id="269318" name="Text Box 6"/>
          <p:cNvSpPr txBox="1">
            <a:spLocks noChangeArrowheads="1"/>
          </p:cNvSpPr>
          <p:nvPr/>
        </p:nvSpPr>
        <p:spPr bwMode="auto">
          <a:xfrm>
            <a:off x="179388" y="2924175"/>
            <a:ext cx="1339078" cy="400110"/>
          </a:xfrm>
          <a:prstGeom prst="rect">
            <a:avLst/>
          </a:prstGeom>
          <a:noFill/>
          <a:ln w="9525">
            <a:solidFill>
              <a:srgbClr val="000099"/>
            </a:solidFill>
            <a:miter lim="800000"/>
            <a:headEnd/>
            <a:tailEnd/>
          </a:ln>
        </p:spPr>
        <p:txBody>
          <a:bodyPr wrap="none">
            <a:spAutoFit/>
          </a:bodyPr>
          <a:lstStyle/>
          <a:p>
            <a:r>
              <a:rPr lang="en-GB" sz="2000">
                <a:latin typeface="+mj-lt"/>
              </a:rPr>
              <a:t>Rejection</a:t>
            </a:r>
          </a:p>
        </p:txBody>
      </p:sp>
      <p:sp>
        <p:nvSpPr>
          <p:cNvPr id="269319" name="Text Box 7"/>
          <p:cNvSpPr txBox="1">
            <a:spLocks noChangeArrowheads="1"/>
          </p:cNvSpPr>
          <p:nvPr/>
        </p:nvSpPr>
        <p:spPr bwMode="auto">
          <a:xfrm>
            <a:off x="1763713" y="2924175"/>
            <a:ext cx="2294243" cy="400110"/>
          </a:xfrm>
          <a:prstGeom prst="rect">
            <a:avLst/>
          </a:prstGeom>
          <a:noFill/>
          <a:ln w="9525">
            <a:solidFill>
              <a:srgbClr val="000099"/>
            </a:solidFill>
            <a:miter lim="800000"/>
            <a:headEnd/>
            <a:tailEnd/>
          </a:ln>
        </p:spPr>
        <p:txBody>
          <a:bodyPr wrap="none">
            <a:spAutoFit/>
          </a:bodyPr>
          <a:lstStyle/>
          <a:p>
            <a:r>
              <a:rPr lang="en-GB" sz="2000">
                <a:latin typeface="+mj-lt"/>
              </a:rPr>
              <a:t>Decide to Review</a:t>
            </a:r>
          </a:p>
        </p:txBody>
      </p:sp>
      <p:sp>
        <p:nvSpPr>
          <p:cNvPr id="269320" name="Text Box 8"/>
          <p:cNvSpPr txBox="1">
            <a:spLocks noChangeArrowheads="1"/>
          </p:cNvSpPr>
          <p:nvPr/>
        </p:nvSpPr>
        <p:spPr bwMode="auto">
          <a:xfrm>
            <a:off x="1751013" y="3606800"/>
            <a:ext cx="2380028" cy="400110"/>
          </a:xfrm>
          <a:prstGeom prst="rect">
            <a:avLst/>
          </a:prstGeom>
          <a:noFill/>
          <a:ln w="9525">
            <a:solidFill>
              <a:srgbClr val="000099"/>
            </a:solidFill>
            <a:miter lim="800000"/>
            <a:headEnd/>
            <a:tailEnd/>
          </a:ln>
        </p:spPr>
        <p:txBody>
          <a:bodyPr wrap="none">
            <a:spAutoFit/>
          </a:bodyPr>
          <a:lstStyle/>
          <a:p>
            <a:r>
              <a:rPr lang="en-GB" sz="2000">
                <a:latin typeface="+mj-lt"/>
              </a:rPr>
              <a:t>Assign Reviewers</a:t>
            </a:r>
          </a:p>
        </p:txBody>
      </p:sp>
      <p:sp>
        <p:nvSpPr>
          <p:cNvPr id="269321" name="Text Box 9"/>
          <p:cNvSpPr txBox="1">
            <a:spLocks noChangeArrowheads="1"/>
          </p:cNvSpPr>
          <p:nvPr/>
        </p:nvSpPr>
        <p:spPr bwMode="auto">
          <a:xfrm>
            <a:off x="1403350" y="4289425"/>
            <a:ext cx="3111774" cy="400110"/>
          </a:xfrm>
          <a:prstGeom prst="rect">
            <a:avLst/>
          </a:prstGeom>
          <a:noFill/>
          <a:ln w="9525">
            <a:solidFill>
              <a:srgbClr val="000099"/>
            </a:solidFill>
            <a:miter lim="800000"/>
            <a:headEnd/>
            <a:tailEnd/>
          </a:ln>
        </p:spPr>
        <p:txBody>
          <a:bodyPr wrap="none">
            <a:spAutoFit/>
          </a:bodyPr>
          <a:lstStyle/>
          <a:p>
            <a:r>
              <a:rPr lang="en-GB" sz="2000">
                <a:latin typeface="+mj-lt"/>
              </a:rPr>
              <a:t>Reviewers Accept Invite</a:t>
            </a:r>
          </a:p>
        </p:txBody>
      </p:sp>
      <p:sp>
        <p:nvSpPr>
          <p:cNvPr id="269322" name="Text Box 10"/>
          <p:cNvSpPr txBox="1">
            <a:spLocks noChangeArrowheads="1"/>
          </p:cNvSpPr>
          <p:nvPr/>
        </p:nvSpPr>
        <p:spPr bwMode="auto">
          <a:xfrm>
            <a:off x="1643063" y="4959350"/>
            <a:ext cx="2607705" cy="400110"/>
          </a:xfrm>
          <a:prstGeom prst="rect">
            <a:avLst/>
          </a:prstGeom>
          <a:noFill/>
          <a:ln w="9525">
            <a:solidFill>
              <a:srgbClr val="000099"/>
            </a:solidFill>
            <a:miter lim="800000"/>
            <a:headEnd/>
            <a:tailEnd/>
          </a:ln>
        </p:spPr>
        <p:txBody>
          <a:bodyPr wrap="none">
            <a:spAutoFit/>
          </a:bodyPr>
          <a:lstStyle/>
          <a:p>
            <a:r>
              <a:rPr lang="en-GB" sz="2000">
                <a:latin typeface="+mj-lt"/>
              </a:rPr>
              <a:t>Reviews Completed</a:t>
            </a:r>
          </a:p>
        </p:txBody>
      </p:sp>
      <p:sp>
        <p:nvSpPr>
          <p:cNvPr id="269323" name="Text Box 11"/>
          <p:cNvSpPr txBox="1">
            <a:spLocks noChangeArrowheads="1"/>
          </p:cNvSpPr>
          <p:nvPr/>
        </p:nvSpPr>
        <p:spPr bwMode="auto">
          <a:xfrm>
            <a:off x="3203575" y="5919788"/>
            <a:ext cx="954483" cy="400110"/>
          </a:xfrm>
          <a:prstGeom prst="rect">
            <a:avLst/>
          </a:prstGeom>
          <a:noFill/>
          <a:ln w="9525">
            <a:solidFill>
              <a:srgbClr val="000099"/>
            </a:solidFill>
            <a:miter lim="800000"/>
            <a:headEnd/>
            <a:tailEnd/>
          </a:ln>
        </p:spPr>
        <p:txBody>
          <a:bodyPr wrap="none">
            <a:spAutoFit/>
          </a:bodyPr>
          <a:lstStyle/>
          <a:p>
            <a:r>
              <a:rPr lang="en-GB" sz="2000">
                <a:latin typeface="+mj-lt"/>
              </a:rPr>
              <a:t>Reject</a:t>
            </a:r>
          </a:p>
        </p:txBody>
      </p:sp>
      <p:sp>
        <p:nvSpPr>
          <p:cNvPr id="269324" name="Text Box 12"/>
          <p:cNvSpPr txBox="1">
            <a:spLocks noChangeArrowheads="1"/>
          </p:cNvSpPr>
          <p:nvPr/>
        </p:nvSpPr>
        <p:spPr bwMode="auto">
          <a:xfrm>
            <a:off x="2124075" y="5919788"/>
            <a:ext cx="1039893" cy="400110"/>
          </a:xfrm>
          <a:prstGeom prst="rect">
            <a:avLst/>
          </a:prstGeom>
          <a:noFill/>
          <a:ln w="9525">
            <a:solidFill>
              <a:srgbClr val="000099"/>
            </a:solidFill>
            <a:miter lim="800000"/>
            <a:headEnd/>
            <a:tailEnd/>
          </a:ln>
        </p:spPr>
        <p:txBody>
          <a:bodyPr wrap="none">
            <a:spAutoFit/>
          </a:bodyPr>
          <a:lstStyle/>
          <a:p>
            <a:r>
              <a:rPr lang="en-GB" sz="2000">
                <a:latin typeface="+mj-lt"/>
              </a:rPr>
              <a:t>Accept</a:t>
            </a:r>
          </a:p>
        </p:txBody>
      </p:sp>
      <p:sp>
        <p:nvSpPr>
          <p:cNvPr id="269325" name="Line 13"/>
          <p:cNvSpPr>
            <a:spLocks noChangeShapeType="1"/>
          </p:cNvSpPr>
          <p:nvPr/>
        </p:nvSpPr>
        <p:spPr bwMode="auto">
          <a:xfrm>
            <a:off x="1979613" y="1341438"/>
            <a:ext cx="0" cy="287337"/>
          </a:xfrm>
          <a:prstGeom prst="line">
            <a:avLst/>
          </a:prstGeom>
          <a:noFill/>
          <a:ln w="9525">
            <a:solidFill>
              <a:schemeClr val="tx1"/>
            </a:solidFill>
            <a:round/>
            <a:headEnd/>
            <a:tailEnd/>
          </a:ln>
        </p:spPr>
        <p:txBody>
          <a:bodyPr/>
          <a:lstStyle/>
          <a:p>
            <a:endParaRPr lang="en-US" sz="2000">
              <a:latin typeface="+mj-lt"/>
            </a:endParaRPr>
          </a:p>
        </p:txBody>
      </p:sp>
      <p:sp>
        <p:nvSpPr>
          <p:cNvPr id="269326" name="Line 14"/>
          <p:cNvSpPr>
            <a:spLocks noChangeShapeType="1"/>
          </p:cNvSpPr>
          <p:nvPr/>
        </p:nvSpPr>
        <p:spPr bwMode="auto">
          <a:xfrm>
            <a:off x="1979613" y="1979613"/>
            <a:ext cx="0" cy="287337"/>
          </a:xfrm>
          <a:prstGeom prst="line">
            <a:avLst/>
          </a:prstGeom>
          <a:noFill/>
          <a:ln w="9525">
            <a:solidFill>
              <a:schemeClr val="tx1"/>
            </a:solidFill>
            <a:round/>
            <a:headEnd/>
            <a:tailEnd/>
          </a:ln>
        </p:spPr>
        <p:txBody>
          <a:bodyPr/>
          <a:lstStyle/>
          <a:p>
            <a:endParaRPr lang="en-US" sz="2000">
              <a:latin typeface="+mj-lt"/>
            </a:endParaRPr>
          </a:p>
        </p:txBody>
      </p:sp>
      <p:sp>
        <p:nvSpPr>
          <p:cNvPr id="269327" name="Line 15"/>
          <p:cNvSpPr>
            <a:spLocks noChangeShapeType="1"/>
          </p:cNvSpPr>
          <p:nvPr/>
        </p:nvSpPr>
        <p:spPr bwMode="auto">
          <a:xfrm>
            <a:off x="827088" y="2636838"/>
            <a:ext cx="0" cy="287337"/>
          </a:xfrm>
          <a:prstGeom prst="line">
            <a:avLst/>
          </a:prstGeom>
          <a:noFill/>
          <a:ln w="9525">
            <a:solidFill>
              <a:schemeClr val="tx1"/>
            </a:solidFill>
            <a:round/>
            <a:headEnd/>
            <a:tailEnd/>
          </a:ln>
        </p:spPr>
        <p:txBody>
          <a:bodyPr/>
          <a:lstStyle/>
          <a:p>
            <a:endParaRPr lang="en-US" sz="2000">
              <a:latin typeface="+mj-lt"/>
            </a:endParaRPr>
          </a:p>
        </p:txBody>
      </p:sp>
      <p:sp>
        <p:nvSpPr>
          <p:cNvPr id="269328" name="Line 16"/>
          <p:cNvSpPr>
            <a:spLocks noChangeShapeType="1"/>
          </p:cNvSpPr>
          <p:nvPr/>
        </p:nvSpPr>
        <p:spPr bwMode="auto">
          <a:xfrm>
            <a:off x="2627313" y="2636838"/>
            <a:ext cx="0" cy="287337"/>
          </a:xfrm>
          <a:prstGeom prst="line">
            <a:avLst/>
          </a:prstGeom>
          <a:noFill/>
          <a:ln w="9525">
            <a:solidFill>
              <a:schemeClr val="tx1"/>
            </a:solidFill>
            <a:round/>
            <a:headEnd/>
            <a:tailEnd/>
          </a:ln>
        </p:spPr>
        <p:txBody>
          <a:bodyPr/>
          <a:lstStyle/>
          <a:p>
            <a:endParaRPr lang="en-US" sz="2000">
              <a:latin typeface="+mj-lt"/>
            </a:endParaRPr>
          </a:p>
        </p:txBody>
      </p:sp>
      <p:sp>
        <p:nvSpPr>
          <p:cNvPr id="269329" name="Line 17"/>
          <p:cNvSpPr>
            <a:spLocks noChangeShapeType="1"/>
          </p:cNvSpPr>
          <p:nvPr/>
        </p:nvSpPr>
        <p:spPr bwMode="auto">
          <a:xfrm>
            <a:off x="2627313" y="3298825"/>
            <a:ext cx="0" cy="287338"/>
          </a:xfrm>
          <a:prstGeom prst="line">
            <a:avLst/>
          </a:prstGeom>
          <a:noFill/>
          <a:ln w="9525">
            <a:solidFill>
              <a:schemeClr val="tx1"/>
            </a:solidFill>
            <a:round/>
            <a:headEnd/>
            <a:tailEnd/>
          </a:ln>
        </p:spPr>
        <p:txBody>
          <a:bodyPr/>
          <a:lstStyle/>
          <a:p>
            <a:endParaRPr lang="en-US" sz="2000">
              <a:latin typeface="+mj-lt"/>
            </a:endParaRPr>
          </a:p>
        </p:txBody>
      </p:sp>
      <p:sp>
        <p:nvSpPr>
          <p:cNvPr id="269330" name="Line 18"/>
          <p:cNvSpPr>
            <a:spLocks noChangeShapeType="1"/>
          </p:cNvSpPr>
          <p:nvPr/>
        </p:nvSpPr>
        <p:spPr bwMode="auto">
          <a:xfrm>
            <a:off x="2627313" y="3984625"/>
            <a:ext cx="0" cy="287338"/>
          </a:xfrm>
          <a:prstGeom prst="line">
            <a:avLst/>
          </a:prstGeom>
          <a:noFill/>
          <a:ln w="9525">
            <a:solidFill>
              <a:schemeClr val="tx1"/>
            </a:solidFill>
            <a:round/>
            <a:headEnd/>
            <a:tailEnd/>
          </a:ln>
        </p:spPr>
        <p:txBody>
          <a:bodyPr/>
          <a:lstStyle/>
          <a:p>
            <a:endParaRPr lang="en-US" sz="2000">
              <a:latin typeface="+mj-lt"/>
            </a:endParaRPr>
          </a:p>
        </p:txBody>
      </p:sp>
      <p:sp>
        <p:nvSpPr>
          <p:cNvPr id="269331" name="Line 19"/>
          <p:cNvSpPr>
            <a:spLocks noChangeShapeType="1"/>
          </p:cNvSpPr>
          <p:nvPr/>
        </p:nvSpPr>
        <p:spPr bwMode="auto">
          <a:xfrm>
            <a:off x="2627313" y="4670425"/>
            <a:ext cx="0" cy="287338"/>
          </a:xfrm>
          <a:prstGeom prst="line">
            <a:avLst/>
          </a:prstGeom>
          <a:noFill/>
          <a:ln w="9525">
            <a:solidFill>
              <a:schemeClr val="tx1"/>
            </a:solidFill>
            <a:round/>
            <a:headEnd/>
            <a:tailEnd/>
          </a:ln>
        </p:spPr>
        <p:txBody>
          <a:bodyPr/>
          <a:lstStyle/>
          <a:p>
            <a:endParaRPr lang="en-US" sz="2000">
              <a:latin typeface="+mj-lt"/>
            </a:endParaRPr>
          </a:p>
        </p:txBody>
      </p:sp>
      <p:sp>
        <p:nvSpPr>
          <p:cNvPr id="269332" name="Text Box 20"/>
          <p:cNvSpPr txBox="1">
            <a:spLocks noChangeArrowheads="1"/>
          </p:cNvSpPr>
          <p:nvPr/>
        </p:nvSpPr>
        <p:spPr bwMode="auto">
          <a:xfrm>
            <a:off x="5219700" y="1412875"/>
            <a:ext cx="2813591" cy="400110"/>
          </a:xfrm>
          <a:prstGeom prst="rect">
            <a:avLst/>
          </a:prstGeom>
          <a:noFill/>
          <a:ln w="9525">
            <a:solidFill>
              <a:srgbClr val="000099"/>
            </a:solidFill>
            <a:miter lim="800000"/>
            <a:headEnd/>
            <a:tailEnd/>
          </a:ln>
        </p:spPr>
        <p:txBody>
          <a:bodyPr wrap="none">
            <a:spAutoFit/>
          </a:bodyPr>
          <a:lstStyle/>
          <a:p>
            <a:r>
              <a:rPr lang="en-GB" sz="2000">
                <a:latin typeface="+mj-lt"/>
              </a:rPr>
              <a:t>Notification to Author</a:t>
            </a:r>
          </a:p>
        </p:txBody>
      </p:sp>
      <p:sp>
        <p:nvSpPr>
          <p:cNvPr id="269333" name="Line 21"/>
          <p:cNvSpPr>
            <a:spLocks noChangeShapeType="1"/>
          </p:cNvSpPr>
          <p:nvPr/>
        </p:nvSpPr>
        <p:spPr bwMode="auto">
          <a:xfrm>
            <a:off x="5676900" y="1125538"/>
            <a:ext cx="0" cy="287337"/>
          </a:xfrm>
          <a:prstGeom prst="line">
            <a:avLst/>
          </a:prstGeom>
          <a:noFill/>
          <a:ln w="9525">
            <a:solidFill>
              <a:schemeClr val="tx1"/>
            </a:solidFill>
            <a:round/>
            <a:headEnd/>
            <a:tailEnd/>
          </a:ln>
        </p:spPr>
        <p:txBody>
          <a:bodyPr/>
          <a:lstStyle/>
          <a:p>
            <a:endParaRPr lang="en-US" sz="2000">
              <a:latin typeface="+mj-lt"/>
            </a:endParaRPr>
          </a:p>
        </p:txBody>
      </p:sp>
      <p:sp>
        <p:nvSpPr>
          <p:cNvPr id="269334" name="Text Box 22"/>
          <p:cNvSpPr txBox="1">
            <a:spLocks noChangeArrowheads="1"/>
          </p:cNvSpPr>
          <p:nvPr/>
        </p:nvSpPr>
        <p:spPr bwMode="auto">
          <a:xfrm>
            <a:off x="1042988" y="5919788"/>
            <a:ext cx="1011715" cy="400110"/>
          </a:xfrm>
          <a:prstGeom prst="rect">
            <a:avLst/>
          </a:prstGeom>
          <a:noFill/>
          <a:ln w="9525">
            <a:solidFill>
              <a:srgbClr val="000099"/>
            </a:solidFill>
            <a:miter lim="800000"/>
            <a:headEnd/>
            <a:tailEnd/>
          </a:ln>
        </p:spPr>
        <p:txBody>
          <a:bodyPr wrap="none">
            <a:spAutoFit/>
          </a:bodyPr>
          <a:lstStyle/>
          <a:p>
            <a:r>
              <a:rPr lang="en-GB" sz="2000">
                <a:latin typeface="+mj-lt"/>
              </a:rPr>
              <a:t>Revise</a:t>
            </a:r>
          </a:p>
        </p:txBody>
      </p:sp>
      <p:sp>
        <p:nvSpPr>
          <p:cNvPr id="269335" name="Text Box 23"/>
          <p:cNvSpPr txBox="1">
            <a:spLocks noChangeArrowheads="1"/>
          </p:cNvSpPr>
          <p:nvPr/>
        </p:nvSpPr>
        <p:spPr bwMode="auto">
          <a:xfrm>
            <a:off x="5641975" y="5084763"/>
            <a:ext cx="3057247" cy="400110"/>
          </a:xfrm>
          <a:prstGeom prst="rect">
            <a:avLst/>
          </a:prstGeom>
          <a:noFill/>
          <a:ln w="9525">
            <a:solidFill>
              <a:srgbClr val="000099"/>
            </a:solidFill>
            <a:miter lim="800000"/>
            <a:headEnd/>
            <a:tailEnd/>
          </a:ln>
        </p:spPr>
        <p:txBody>
          <a:bodyPr wrap="none">
            <a:spAutoFit/>
          </a:bodyPr>
          <a:lstStyle/>
          <a:p>
            <a:r>
              <a:rPr lang="en-GB" sz="2000">
                <a:latin typeface="+mj-lt"/>
              </a:rPr>
              <a:t>Paper sent to Publisher</a:t>
            </a:r>
          </a:p>
        </p:txBody>
      </p:sp>
      <p:sp>
        <p:nvSpPr>
          <p:cNvPr id="269336" name="Line 24"/>
          <p:cNvSpPr>
            <a:spLocks noChangeShapeType="1"/>
          </p:cNvSpPr>
          <p:nvPr/>
        </p:nvSpPr>
        <p:spPr bwMode="auto">
          <a:xfrm>
            <a:off x="7188200" y="1125538"/>
            <a:ext cx="0" cy="287337"/>
          </a:xfrm>
          <a:prstGeom prst="line">
            <a:avLst/>
          </a:prstGeom>
          <a:noFill/>
          <a:ln w="9525">
            <a:solidFill>
              <a:schemeClr val="tx1"/>
            </a:solidFill>
            <a:round/>
            <a:headEnd/>
            <a:tailEnd/>
          </a:ln>
        </p:spPr>
        <p:txBody>
          <a:bodyPr/>
          <a:lstStyle/>
          <a:p>
            <a:endParaRPr lang="en-US" sz="2000">
              <a:latin typeface="+mj-lt"/>
            </a:endParaRPr>
          </a:p>
        </p:txBody>
      </p:sp>
      <p:sp>
        <p:nvSpPr>
          <p:cNvPr id="269337" name="Line 25"/>
          <p:cNvSpPr>
            <a:spLocks noChangeShapeType="1"/>
          </p:cNvSpPr>
          <p:nvPr/>
        </p:nvSpPr>
        <p:spPr bwMode="auto">
          <a:xfrm>
            <a:off x="2640013" y="5338763"/>
            <a:ext cx="0" cy="287337"/>
          </a:xfrm>
          <a:prstGeom prst="line">
            <a:avLst/>
          </a:prstGeom>
          <a:noFill/>
          <a:ln w="9525">
            <a:solidFill>
              <a:schemeClr val="tx1"/>
            </a:solidFill>
            <a:round/>
            <a:headEnd/>
            <a:tailEnd/>
          </a:ln>
        </p:spPr>
        <p:txBody>
          <a:bodyPr/>
          <a:lstStyle/>
          <a:p>
            <a:endParaRPr lang="en-US" sz="2000">
              <a:latin typeface="+mj-lt"/>
            </a:endParaRPr>
          </a:p>
        </p:txBody>
      </p:sp>
      <p:sp>
        <p:nvSpPr>
          <p:cNvPr id="269338" name="Line 26"/>
          <p:cNvSpPr>
            <a:spLocks noChangeShapeType="1"/>
          </p:cNvSpPr>
          <p:nvPr/>
        </p:nvSpPr>
        <p:spPr bwMode="auto">
          <a:xfrm>
            <a:off x="1476375" y="5635625"/>
            <a:ext cx="0" cy="287338"/>
          </a:xfrm>
          <a:prstGeom prst="line">
            <a:avLst/>
          </a:prstGeom>
          <a:noFill/>
          <a:ln w="9525">
            <a:solidFill>
              <a:schemeClr val="tx1"/>
            </a:solidFill>
            <a:round/>
            <a:headEnd/>
            <a:tailEnd/>
          </a:ln>
        </p:spPr>
        <p:txBody>
          <a:bodyPr/>
          <a:lstStyle/>
          <a:p>
            <a:endParaRPr lang="en-US" sz="2000">
              <a:latin typeface="+mj-lt"/>
            </a:endParaRPr>
          </a:p>
        </p:txBody>
      </p:sp>
      <p:sp>
        <p:nvSpPr>
          <p:cNvPr id="269339" name="Line 27"/>
          <p:cNvSpPr>
            <a:spLocks noChangeShapeType="1"/>
          </p:cNvSpPr>
          <p:nvPr/>
        </p:nvSpPr>
        <p:spPr bwMode="auto">
          <a:xfrm>
            <a:off x="2640013" y="5635625"/>
            <a:ext cx="0" cy="287338"/>
          </a:xfrm>
          <a:prstGeom prst="line">
            <a:avLst/>
          </a:prstGeom>
          <a:noFill/>
          <a:ln w="9525">
            <a:solidFill>
              <a:schemeClr val="tx1"/>
            </a:solidFill>
            <a:round/>
            <a:headEnd/>
            <a:tailEnd/>
          </a:ln>
        </p:spPr>
        <p:txBody>
          <a:bodyPr/>
          <a:lstStyle/>
          <a:p>
            <a:endParaRPr lang="en-US" sz="2000">
              <a:latin typeface="+mj-lt"/>
            </a:endParaRPr>
          </a:p>
        </p:txBody>
      </p:sp>
      <p:sp>
        <p:nvSpPr>
          <p:cNvPr id="269340" name="Line 28"/>
          <p:cNvSpPr>
            <a:spLocks noChangeShapeType="1"/>
          </p:cNvSpPr>
          <p:nvPr/>
        </p:nvSpPr>
        <p:spPr bwMode="auto">
          <a:xfrm>
            <a:off x="3635375" y="5635625"/>
            <a:ext cx="0" cy="287338"/>
          </a:xfrm>
          <a:prstGeom prst="line">
            <a:avLst/>
          </a:prstGeom>
          <a:noFill/>
          <a:ln w="9525">
            <a:solidFill>
              <a:schemeClr val="tx1"/>
            </a:solidFill>
            <a:round/>
            <a:headEnd/>
            <a:tailEnd/>
          </a:ln>
        </p:spPr>
        <p:txBody>
          <a:bodyPr/>
          <a:lstStyle/>
          <a:p>
            <a:endParaRPr lang="en-US" sz="2000">
              <a:latin typeface="+mj-lt"/>
            </a:endParaRPr>
          </a:p>
        </p:txBody>
      </p:sp>
      <p:sp>
        <p:nvSpPr>
          <p:cNvPr id="269341" name="Line 29"/>
          <p:cNvSpPr>
            <a:spLocks noChangeShapeType="1"/>
          </p:cNvSpPr>
          <p:nvPr/>
        </p:nvSpPr>
        <p:spPr bwMode="auto">
          <a:xfrm>
            <a:off x="1476375" y="5635625"/>
            <a:ext cx="2159000" cy="0"/>
          </a:xfrm>
          <a:prstGeom prst="line">
            <a:avLst/>
          </a:prstGeom>
          <a:noFill/>
          <a:ln w="9525">
            <a:solidFill>
              <a:schemeClr val="tx1"/>
            </a:solidFill>
            <a:round/>
            <a:headEnd/>
            <a:tailEnd/>
          </a:ln>
        </p:spPr>
        <p:txBody>
          <a:bodyPr/>
          <a:lstStyle/>
          <a:p>
            <a:endParaRPr lang="en-US" sz="2000">
              <a:latin typeface="+mj-lt"/>
            </a:endParaRPr>
          </a:p>
        </p:txBody>
      </p:sp>
      <p:sp>
        <p:nvSpPr>
          <p:cNvPr id="269342" name="Line 30"/>
          <p:cNvSpPr>
            <a:spLocks noChangeShapeType="1"/>
          </p:cNvSpPr>
          <p:nvPr/>
        </p:nvSpPr>
        <p:spPr bwMode="auto">
          <a:xfrm>
            <a:off x="6443663" y="1123950"/>
            <a:ext cx="0" cy="287338"/>
          </a:xfrm>
          <a:prstGeom prst="line">
            <a:avLst/>
          </a:prstGeom>
          <a:noFill/>
          <a:ln w="9525">
            <a:solidFill>
              <a:schemeClr val="tx1"/>
            </a:solidFill>
            <a:round/>
            <a:headEnd/>
            <a:tailEnd/>
          </a:ln>
        </p:spPr>
        <p:txBody>
          <a:bodyPr/>
          <a:lstStyle/>
          <a:p>
            <a:endParaRPr lang="en-US" sz="2000">
              <a:latin typeface="+mj-lt"/>
            </a:endParaRPr>
          </a:p>
        </p:txBody>
      </p:sp>
      <p:sp>
        <p:nvSpPr>
          <p:cNvPr id="269343" name="Text Box 31"/>
          <p:cNvSpPr txBox="1">
            <a:spLocks noChangeArrowheads="1"/>
          </p:cNvSpPr>
          <p:nvPr/>
        </p:nvSpPr>
        <p:spPr bwMode="auto">
          <a:xfrm>
            <a:off x="6516688" y="2073275"/>
            <a:ext cx="1039893" cy="400110"/>
          </a:xfrm>
          <a:prstGeom prst="rect">
            <a:avLst/>
          </a:prstGeom>
          <a:noFill/>
          <a:ln w="9525">
            <a:solidFill>
              <a:srgbClr val="000099"/>
            </a:solidFill>
            <a:miter lim="800000"/>
            <a:headEnd/>
            <a:tailEnd/>
          </a:ln>
        </p:spPr>
        <p:txBody>
          <a:bodyPr wrap="none">
            <a:spAutoFit/>
          </a:bodyPr>
          <a:lstStyle/>
          <a:p>
            <a:r>
              <a:rPr lang="en-GB" sz="2000">
                <a:latin typeface="+mj-lt"/>
              </a:rPr>
              <a:t>Accept</a:t>
            </a:r>
          </a:p>
        </p:txBody>
      </p:sp>
      <p:sp>
        <p:nvSpPr>
          <p:cNvPr id="269344" name="Text Box 32"/>
          <p:cNvSpPr txBox="1">
            <a:spLocks noChangeArrowheads="1"/>
          </p:cNvSpPr>
          <p:nvPr/>
        </p:nvSpPr>
        <p:spPr bwMode="auto">
          <a:xfrm>
            <a:off x="5435600" y="2073275"/>
            <a:ext cx="1011715" cy="400110"/>
          </a:xfrm>
          <a:prstGeom prst="rect">
            <a:avLst/>
          </a:prstGeom>
          <a:noFill/>
          <a:ln w="9525">
            <a:solidFill>
              <a:srgbClr val="000099"/>
            </a:solidFill>
            <a:miter lim="800000"/>
            <a:headEnd/>
            <a:tailEnd/>
          </a:ln>
        </p:spPr>
        <p:txBody>
          <a:bodyPr wrap="none">
            <a:spAutoFit/>
          </a:bodyPr>
          <a:lstStyle/>
          <a:p>
            <a:r>
              <a:rPr lang="en-GB" sz="2000">
                <a:latin typeface="+mj-lt"/>
              </a:rPr>
              <a:t>Revise</a:t>
            </a:r>
          </a:p>
        </p:txBody>
      </p:sp>
      <p:sp>
        <p:nvSpPr>
          <p:cNvPr id="269345" name="Line 33"/>
          <p:cNvSpPr>
            <a:spLocks noChangeShapeType="1"/>
          </p:cNvSpPr>
          <p:nvPr/>
        </p:nvSpPr>
        <p:spPr bwMode="auto">
          <a:xfrm>
            <a:off x="5940425" y="1785938"/>
            <a:ext cx="0" cy="287337"/>
          </a:xfrm>
          <a:prstGeom prst="line">
            <a:avLst/>
          </a:prstGeom>
          <a:noFill/>
          <a:ln w="9525">
            <a:solidFill>
              <a:schemeClr val="tx1"/>
            </a:solidFill>
            <a:round/>
            <a:headEnd/>
            <a:tailEnd/>
          </a:ln>
        </p:spPr>
        <p:txBody>
          <a:bodyPr/>
          <a:lstStyle/>
          <a:p>
            <a:endParaRPr lang="en-US" sz="2000">
              <a:latin typeface="+mj-lt"/>
            </a:endParaRPr>
          </a:p>
        </p:txBody>
      </p:sp>
      <p:sp>
        <p:nvSpPr>
          <p:cNvPr id="269346" name="Line 34"/>
          <p:cNvSpPr>
            <a:spLocks noChangeShapeType="1"/>
          </p:cNvSpPr>
          <p:nvPr/>
        </p:nvSpPr>
        <p:spPr bwMode="auto">
          <a:xfrm>
            <a:off x="7019925" y="1784350"/>
            <a:ext cx="0" cy="287338"/>
          </a:xfrm>
          <a:prstGeom prst="line">
            <a:avLst/>
          </a:prstGeom>
          <a:noFill/>
          <a:ln w="9525">
            <a:solidFill>
              <a:schemeClr val="tx1"/>
            </a:solidFill>
            <a:round/>
            <a:headEnd/>
            <a:tailEnd/>
          </a:ln>
        </p:spPr>
        <p:txBody>
          <a:bodyPr/>
          <a:lstStyle/>
          <a:p>
            <a:endParaRPr lang="en-US" sz="2000">
              <a:latin typeface="+mj-lt"/>
            </a:endParaRPr>
          </a:p>
        </p:txBody>
      </p:sp>
      <p:sp>
        <p:nvSpPr>
          <p:cNvPr id="269347" name="Text Box 35"/>
          <p:cNvSpPr txBox="1">
            <a:spLocks noChangeArrowheads="1"/>
          </p:cNvSpPr>
          <p:nvPr/>
        </p:nvSpPr>
        <p:spPr bwMode="auto">
          <a:xfrm>
            <a:off x="4519613" y="2733675"/>
            <a:ext cx="2451287" cy="400110"/>
          </a:xfrm>
          <a:prstGeom prst="rect">
            <a:avLst/>
          </a:prstGeom>
          <a:noFill/>
          <a:ln w="9525">
            <a:solidFill>
              <a:srgbClr val="000099"/>
            </a:solidFill>
            <a:miter lim="800000"/>
            <a:headEnd/>
            <a:tailEnd/>
          </a:ln>
        </p:spPr>
        <p:txBody>
          <a:bodyPr wrap="none">
            <a:spAutoFit/>
          </a:bodyPr>
          <a:lstStyle/>
          <a:p>
            <a:r>
              <a:rPr lang="en-GB" sz="2000">
                <a:latin typeface="+mj-lt"/>
              </a:rPr>
              <a:t>Revision Received</a:t>
            </a:r>
          </a:p>
        </p:txBody>
      </p:sp>
      <p:sp>
        <p:nvSpPr>
          <p:cNvPr id="269348" name="Line 36"/>
          <p:cNvSpPr>
            <a:spLocks noChangeShapeType="1"/>
          </p:cNvSpPr>
          <p:nvPr/>
        </p:nvSpPr>
        <p:spPr bwMode="auto">
          <a:xfrm>
            <a:off x="5940425" y="2446338"/>
            <a:ext cx="0" cy="287337"/>
          </a:xfrm>
          <a:prstGeom prst="line">
            <a:avLst/>
          </a:prstGeom>
          <a:noFill/>
          <a:ln w="9525">
            <a:solidFill>
              <a:schemeClr val="tx1"/>
            </a:solidFill>
            <a:round/>
            <a:headEnd/>
            <a:tailEnd/>
          </a:ln>
        </p:spPr>
        <p:txBody>
          <a:bodyPr/>
          <a:lstStyle/>
          <a:p>
            <a:endParaRPr lang="en-US" sz="2000">
              <a:latin typeface="+mj-lt"/>
            </a:endParaRPr>
          </a:p>
        </p:txBody>
      </p:sp>
      <p:sp>
        <p:nvSpPr>
          <p:cNvPr id="269349" name="Text Box 37"/>
          <p:cNvSpPr txBox="1">
            <a:spLocks noChangeArrowheads="1"/>
          </p:cNvSpPr>
          <p:nvPr/>
        </p:nvSpPr>
        <p:spPr bwMode="auto">
          <a:xfrm>
            <a:off x="4557713" y="3416300"/>
            <a:ext cx="2394055" cy="400110"/>
          </a:xfrm>
          <a:prstGeom prst="rect">
            <a:avLst/>
          </a:prstGeom>
          <a:noFill/>
          <a:ln w="9525">
            <a:solidFill>
              <a:srgbClr val="000099"/>
            </a:solidFill>
            <a:miter lim="800000"/>
            <a:headEnd/>
            <a:tailEnd/>
          </a:ln>
        </p:spPr>
        <p:txBody>
          <a:bodyPr wrap="none">
            <a:spAutoFit/>
          </a:bodyPr>
          <a:lstStyle/>
          <a:p>
            <a:r>
              <a:rPr lang="en-GB" sz="2000">
                <a:latin typeface="+mj-lt"/>
              </a:rPr>
              <a:t>Revision Checked</a:t>
            </a:r>
          </a:p>
        </p:txBody>
      </p:sp>
      <p:sp>
        <p:nvSpPr>
          <p:cNvPr id="269350" name="Line 38"/>
          <p:cNvSpPr>
            <a:spLocks noChangeShapeType="1"/>
          </p:cNvSpPr>
          <p:nvPr/>
        </p:nvSpPr>
        <p:spPr bwMode="auto">
          <a:xfrm>
            <a:off x="5940425" y="3119438"/>
            <a:ext cx="0" cy="287337"/>
          </a:xfrm>
          <a:prstGeom prst="line">
            <a:avLst/>
          </a:prstGeom>
          <a:noFill/>
          <a:ln w="9525">
            <a:solidFill>
              <a:schemeClr val="tx1"/>
            </a:solidFill>
            <a:round/>
            <a:headEnd/>
            <a:tailEnd/>
          </a:ln>
        </p:spPr>
        <p:txBody>
          <a:bodyPr/>
          <a:lstStyle/>
          <a:p>
            <a:endParaRPr lang="en-US" sz="2000">
              <a:latin typeface="+mj-lt"/>
            </a:endParaRPr>
          </a:p>
        </p:txBody>
      </p:sp>
      <p:sp>
        <p:nvSpPr>
          <p:cNvPr id="269351" name="Line 39"/>
          <p:cNvSpPr>
            <a:spLocks noChangeShapeType="1"/>
          </p:cNvSpPr>
          <p:nvPr/>
        </p:nvSpPr>
        <p:spPr bwMode="auto">
          <a:xfrm>
            <a:off x="7019925" y="2446338"/>
            <a:ext cx="0" cy="2638425"/>
          </a:xfrm>
          <a:prstGeom prst="line">
            <a:avLst/>
          </a:prstGeom>
          <a:noFill/>
          <a:ln w="9525">
            <a:solidFill>
              <a:schemeClr val="tx1"/>
            </a:solidFill>
            <a:round/>
            <a:headEnd/>
            <a:tailEnd type="triangle" w="med" len="med"/>
          </a:ln>
        </p:spPr>
        <p:txBody>
          <a:bodyPr/>
          <a:lstStyle/>
          <a:p>
            <a:endParaRPr lang="en-US" sz="2000">
              <a:latin typeface="+mj-lt"/>
            </a:endParaRPr>
          </a:p>
        </p:txBody>
      </p:sp>
      <p:sp>
        <p:nvSpPr>
          <p:cNvPr id="269352" name="Line 40"/>
          <p:cNvSpPr>
            <a:spLocks noChangeShapeType="1"/>
          </p:cNvSpPr>
          <p:nvPr/>
        </p:nvSpPr>
        <p:spPr bwMode="auto">
          <a:xfrm>
            <a:off x="4643438" y="3789363"/>
            <a:ext cx="0" cy="2303462"/>
          </a:xfrm>
          <a:prstGeom prst="line">
            <a:avLst/>
          </a:prstGeom>
          <a:noFill/>
          <a:ln w="9525">
            <a:solidFill>
              <a:schemeClr val="tx1"/>
            </a:solidFill>
            <a:round/>
            <a:headEnd/>
            <a:tailEnd/>
          </a:ln>
        </p:spPr>
        <p:txBody>
          <a:bodyPr/>
          <a:lstStyle/>
          <a:p>
            <a:endParaRPr lang="en-US" sz="2000">
              <a:latin typeface="+mj-lt"/>
            </a:endParaRPr>
          </a:p>
        </p:txBody>
      </p:sp>
      <p:sp>
        <p:nvSpPr>
          <p:cNvPr id="269353" name="Line 41"/>
          <p:cNvSpPr>
            <a:spLocks noChangeShapeType="1"/>
          </p:cNvSpPr>
          <p:nvPr/>
        </p:nvSpPr>
        <p:spPr bwMode="auto">
          <a:xfrm flipH="1">
            <a:off x="4067175" y="6092825"/>
            <a:ext cx="576263" cy="0"/>
          </a:xfrm>
          <a:prstGeom prst="line">
            <a:avLst/>
          </a:prstGeom>
          <a:noFill/>
          <a:ln w="9525">
            <a:solidFill>
              <a:schemeClr val="tx1"/>
            </a:solidFill>
            <a:round/>
            <a:headEnd/>
            <a:tailEnd type="triangle" w="med" len="med"/>
          </a:ln>
        </p:spPr>
        <p:txBody>
          <a:bodyPr/>
          <a:lstStyle/>
          <a:p>
            <a:endParaRPr lang="en-US" sz="2000">
              <a:latin typeface="+mj-lt"/>
            </a:endParaRPr>
          </a:p>
        </p:txBody>
      </p:sp>
      <p:sp>
        <p:nvSpPr>
          <p:cNvPr id="269354" name="Line 42"/>
          <p:cNvSpPr>
            <a:spLocks noChangeShapeType="1"/>
          </p:cNvSpPr>
          <p:nvPr/>
        </p:nvSpPr>
        <p:spPr bwMode="auto">
          <a:xfrm>
            <a:off x="6732588" y="3573463"/>
            <a:ext cx="144462" cy="0"/>
          </a:xfrm>
          <a:prstGeom prst="line">
            <a:avLst/>
          </a:prstGeom>
          <a:noFill/>
          <a:ln w="9525">
            <a:solidFill>
              <a:schemeClr val="tx1"/>
            </a:solidFill>
            <a:round/>
            <a:headEnd/>
            <a:tailEnd/>
          </a:ln>
        </p:spPr>
        <p:txBody>
          <a:bodyPr/>
          <a:lstStyle/>
          <a:p>
            <a:endParaRPr lang="en-US" sz="2000">
              <a:latin typeface="+mj-lt"/>
            </a:endParaRPr>
          </a:p>
        </p:txBody>
      </p:sp>
      <p:sp>
        <p:nvSpPr>
          <p:cNvPr id="269355" name="Line 43"/>
          <p:cNvSpPr>
            <a:spLocks noChangeShapeType="1"/>
          </p:cNvSpPr>
          <p:nvPr/>
        </p:nvSpPr>
        <p:spPr bwMode="auto">
          <a:xfrm flipV="1">
            <a:off x="6877050" y="2420938"/>
            <a:ext cx="0" cy="1152525"/>
          </a:xfrm>
          <a:prstGeom prst="line">
            <a:avLst/>
          </a:prstGeom>
          <a:noFill/>
          <a:ln w="9525">
            <a:solidFill>
              <a:schemeClr val="tx1"/>
            </a:solidFill>
            <a:round/>
            <a:headEnd/>
            <a:tailEnd type="triangle" w="med" len="med"/>
          </a:ln>
        </p:spPr>
        <p:txBody>
          <a:bodyPr/>
          <a:lstStyle/>
          <a:p>
            <a:endParaRPr lang="en-US" sz="2000">
              <a:latin typeface="+mj-lt"/>
            </a:endParaRPr>
          </a:p>
        </p:txBody>
      </p:sp>
    </p:spTree>
    <p:extLst>
      <p:ext uri="{BB962C8B-B14F-4D97-AF65-F5344CB8AC3E}">
        <p14:creationId xmlns:p14="http://schemas.microsoft.com/office/powerpoint/2010/main" val="24910369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5 </a:t>
            </a:r>
            <a:r>
              <a:rPr lang="en-US" dirty="0" err="1" smtClean="0"/>
              <a:t>Ws</a:t>
            </a:r>
            <a:r>
              <a:rPr lang="en-US" dirty="0" smtClean="0"/>
              <a:t> (and an H) in mentoring others in paper-writing</a:t>
            </a:r>
            <a:endParaRPr lang="en-US" dirty="0"/>
          </a:p>
        </p:txBody>
      </p:sp>
      <p:sp>
        <p:nvSpPr>
          <p:cNvPr id="3" name="Content Placeholder 2"/>
          <p:cNvSpPr>
            <a:spLocks noGrp="1"/>
          </p:cNvSpPr>
          <p:nvPr>
            <p:ph idx="1"/>
          </p:nvPr>
        </p:nvSpPr>
        <p:spPr/>
        <p:txBody>
          <a:bodyPr/>
          <a:lstStyle/>
          <a:p>
            <a:r>
              <a:rPr lang="en-US" sz="2400" dirty="0" smtClean="0">
                <a:solidFill>
                  <a:srgbClr val="FFFF00"/>
                </a:solidFill>
              </a:rPr>
              <a:t>Why</a:t>
            </a:r>
            <a:r>
              <a:rPr lang="en-US" sz="2400" dirty="0" smtClean="0"/>
              <a:t> we publish</a:t>
            </a:r>
          </a:p>
          <a:p>
            <a:r>
              <a:rPr lang="en-US" sz="2400" dirty="0" smtClean="0">
                <a:solidFill>
                  <a:srgbClr val="FFFF00"/>
                </a:solidFill>
              </a:rPr>
              <a:t>Where</a:t>
            </a:r>
            <a:r>
              <a:rPr lang="en-US" sz="2400" dirty="0" smtClean="0"/>
              <a:t> to publish</a:t>
            </a:r>
            <a:endParaRPr lang="en-US" sz="2400" dirty="0"/>
          </a:p>
          <a:p>
            <a:pPr lvl="1"/>
            <a:r>
              <a:rPr lang="en-US" sz="2000" dirty="0" smtClean="0"/>
              <a:t>Journal selection</a:t>
            </a:r>
          </a:p>
          <a:p>
            <a:r>
              <a:rPr lang="en-US" sz="2400" dirty="0" smtClean="0">
                <a:solidFill>
                  <a:srgbClr val="FFFF00"/>
                </a:solidFill>
              </a:rPr>
              <a:t>Who</a:t>
            </a:r>
            <a:r>
              <a:rPr lang="en-US" sz="2400" dirty="0" smtClean="0"/>
              <a:t> (or with whom) to publish</a:t>
            </a:r>
            <a:endParaRPr lang="en-US" sz="2400" dirty="0"/>
          </a:p>
          <a:p>
            <a:pPr lvl="1"/>
            <a:r>
              <a:rPr lang="en-US" sz="2000" dirty="0" smtClean="0"/>
              <a:t>Authorship</a:t>
            </a:r>
          </a:p>
          <a:p>
            <a:r>
              <a:rPr lang="en-US" sz="2400" dirty="0" smtClean="0">
                <a:solidFill>
                  <a:srgbClr val="FFFF00"/>
                </a:solidFill>
              </a:rPr>
              <a:t>What</a:t>
            </a:r>
            <a:r>
              <a:rPr lang="en-US" sz="2400" dirty="0" smtClean="0"/>
              <a:t> is the structure for the article</a:t>
            </a:r>
          </a:p>
          <a:p>
            <a:pPr lvl="1"/>
            <a:r>
              <a:rPr lang="en-US" sz="2000" dirty="0" smtClean="0"/>
              <a:t>Framework for paper writing</a:t>
            </a:r>
          </a:p>
          <a:p>
            <a:r>
              <a:rPr lang="en-US" sz="2400" dirty="0" smtClean="0">
                <a:solidFill>
                  <a:srgbClr val="FFFF00"/>
                </a:solidFill>
              </a:rPr>
              <a:t>When</a:t>
            </a:r>
            <a:r>
              <a:rPr lang="en-US" sz="2400" dirty="0" smtClean="0"/>
              <a:t> to write</a:t>
            </a:r>
          </a:p>
          <a:p>
            <a:pPr lvl="1"/>
            <a:r>
              <a:rPr lang="en-US" sz="2000" dirty="0" smtClean="0"/>
              <a:t>Timelines and getting to the end</a:t>
            </a:r>
          </a:p>
          <a:p>
            <a:r>
              <a:rPr lang="en-US" sz="2400" dirty="0" smtClean="0">
                <a:solidFill>
                  <a:srgbClr val="FFFF00"/>
                </a:solidFill>
              </a:rPr>
              <a:t>How</a:t>
            </a:r>
            <a:r>
              <a:rPr lang="en-US" sz="2400" dirty="0" smtClean="0"/>
              <a:t> to communicate</a:t>
            </a:r>
          </a:p>
          <a:p>
            <a:pPr lvl="1"/>
            <a:r>
              <a:rPr lang="en-US" sz="2000" dirty="0" smtClean="0"/>
              <a:t>With co-authors, with the journal </a:t>
            </a:r>
          </a:p>
          <a:p>
            <a:pPr marL="0" indent="0">
              <a:buNone/>
            </a:pPr>
            <a:endParaRPr lang="en-US" dirty="0" smtClean="0"/>
          </a:p>
          <a:p>
            <a:endParaRPr lang="en-US" dirty="0"/>
          </a:p>
        </p:txBody>
      </p:sp>
    </p:spTree>
    <p:extLst>
      <p:ext uri="{BB962C8B-B14F-4D97-AF65-F5344CB8AC3E}">
        <p14:creationId xmlns:p14="http://schemas.microsoft.com/office/powerpoint/2010/main" val="26931531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334963"/>
            <a:ext cx="8229600" cy="579437"/>
          </a:xfrm>
        </p:spPr>
        <p:txBody>
          <a:bodyPr/>
          <a:lstStyle/>
          <a:p>
            <a:pPr algn="l" eaLnBrk="1" hangingPunct="1"/>
            <a:r>
              <a:rPr lang="en-US" altLang="zh-CN" sz="4800" b="1" dirty="0" smtClean="0">
                <a:solidFill>
                  <a:srgbClr val="FFFF00"/>
                </a:solidFill>
                <a:ea typeface="宋体" pitchFamily="2" charset="-122"/>
              </a:rPr>
              <a:t>Don’t get discouraged!</a:t>
            </a:r>
            <a:endParaRPr lang="pt-BR" sz="4800" b="1" dirty="0" smtClean="0">
              <a:solidFill>
                <a:srgbClr val="FFFF00"/>
              </a:solidFill>
            </a:endParaRPr>
          </a:p>
        </p:txBody>
      </p:sp>
      <p:pic>
        <p:nvPicPr>
          <p:cNvPr id="103427" name="Picture 3"/>
          <p:cNvPicPr>
            <a:picLocks noGrp="1" noChangeAspect="1" noChangeArrowheads="1"/>
          </p:cNvPicPr>
          <p:nvPr>
            <p:ph type="body" idx="1"/>
          </p:nvPr>
        </p:nvPicPr>
        <p:blipFill>
          <a:blip r:embed="rId3" cstate="print"/>
          <a:srcRect/>
          <a:stretch>
            <a:fillRect/>
          </a:stretch>
        </p:blipFill>
        <p:spPr>
          <a:xfrm>
            <a:off x="52388" y="1504950"/>
            <a:ext cx="9091612" cy="5124450"/>
          </a:xfrm>
        </p:spPr>
      </p:pic>
    </p:spTree>
    <p:extLst>
      <p:ext uri="{BB962C8B-B14F-4D97-AF65-F5344CB8AC3E}">
        <p14:creationId xmlns:p14="http://schemas.microsoft.com/office/powerpoint/2010/main" val="129585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idx="4294967295"/>
          </p:nvPr>
        </p:nvSpPr>
        <p:spPr>
          <a:xfrm>
            <a:off x="304800" y="0"/>
            <a:ext cx="8534400" cy="1371600"/>
          </a:xfrm>
        </p:spPr>
        <p:txBody>
          <a:bodyPr/>
          <a:lstStyle/>
          <a:p>
            <a:pPr eaLnBrk="1" hangingPunct="1"/>
            <a:r>
              <a:rPr lang="pt-BR" altLang="zh-CN" sz="4400" b="1" smtClean="0">
                <a:solidFill>
                  <a:srgbClr val="FFFF00"/>
                </a:solidFill>
                <a:ea typeface="宋体" pitchFamily="2" charset="-122"/>
              </a:rPr>
              <a:t>Keep things moving forward!</a:t>
            </a:r>
            <a:endParaRPr lang="zh-CN" altLang="en-US" sz="4400" b="1" smtClean="0">
              <a:solidFill>
                <a:srgbClr val="FFFF00"/>
              </a:solidFill>
              <a:ea typeface="宋体" pitchFamily="2" charset="-122"/>
            </a:endParaRPr>
          </a:p>
        </p:txBody>
      </p:sp>
      <p:pic>
        <p:nvPicPr>
          <p:cNvPr id="189442" name="Picture 2" descr="http://timenewsfeed.files.wordpress.com/2012/08/148786446.jpg?w=600&amp;h=400&amp;crop=1"/>
          <p:cNvPicPr>
            <a:picLocks noChangeAspect="1" noChangeArrowheads="1"/>
          </p:cNvPicPr>
          <p:nvPr/>
        </p:nvPicPr>
        <p:blipFill>
          <a:blip r:embed="rId2" cstate="print"/>
          <a:srcRect/>
          <a:stretch>
            <a:fillRect/>
          </a:stretch>
        </p:blipFill>
        <p:spPr bwMode="auto">
          <a:xfrm>
            <a:off x="571500" y="1270000"/>
            <a:ext cx="7810500" cy="5207000"/>
          </a:xfrm>
          <a:prstGeom prst="rect">
            <a:avLst/>
          </a:prstGeom>
          <a:noFill/>
          <a:ln w="9525">
            <a:noFill/>
            <a:miter lim="800000"/>
            <a:headEnd/>
            <a:tailEnd/>
          </a:ln>
        </p:spPr>
      </p:pic>
    </p:spTree>
    <p:extLst>
      <p:ext uri="{BB962C8B-B14F-4D97-AF65-F5344CB8AC3E}">
        <p14:creationId xmlns:p14="http://schemas.microsoft.com/office/powerpoint/2010/main" val="2877002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9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7772400" cy="1143000"/>
          </a:xfrm>
        </p:spPr>
        <p:txBody>
          <a:bodyPr/>
          <a:lstStyle/>
          <a:p>
            <a:r>
              <a:rPr lang="en-US" i="1" dirty="0" smtClean="0"/>
              <a:t>Questions?  Comments?</a:t>
            </a:r>
            <a:endParaRPr lang="en-US" i="1" dirty="0"/>
          </a:p>
        </p:txBody>
      </p:sp>
    </p:spTree>
    <p:extLst>
      <p:ext uri="{BB962C8B-B14F-4D97-AF65-F5344CB8AC3E}">
        <p14:creationId xmlns:p14="http://schemas.microsoft.com/office/powerpoint/2010/main" val="618051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upload.wikimedia.org/wikipedia/commons/b/b8/Desert_road_UA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81000" y="228600"/>
            <a:ext cx="8077200" cy="1446213"/>
          </a:xfrm>
          <a:prstGeom prst="rect">
            <a:avLst/>
          </a:prstGeom>
          <a:noFill/>
          <a:ln w="9525">
            <a:noFill/>
            <a:miter lim="800000"/>
            <a:headEnd/>
            <a:tailEnd/>
          </a:ln>
        </p:spPr>
        <p:txBody>
          <a:bodyPr>
            <a:spAutoFit/>
          </a:bodyPr>
          <a:lstStyle/>
          <a:p>
            <a:pPr algn="ctr">
              <a:defRPr/>
            </a:pPr>
            <a:r>
              <a:rPr lang="en-US" sz="4400" dirty="0" smtClean="0">
                <a:latin typeface="+mj-lt"/>
                <a:ea typeface="+mn-ea"/>
              </a:rPr>
              <a:t>To </a:t>
            </a:r>
            <a:r>
              <a:rPr lang="en-US" sz="4400" dirty="0">
                <a:latin typeface="+mj-lt"/>
                <a:ea typeface="+mn-ea"/>
              </a:rPr>
              <a:t>keep moving forward, </a:t>
            </a:r>
            <a:br>
              <a:rPr lang="en-US" sz="4400" dirty="0">
                <a:latin typeface="+mj-lt"/>
                <a:ea typeface="+mn-ea"/>
              </a:rPr>
            </a:br>
            <a:r>
              <a:rPr lang="en-US" sz="4400" dirty="0">
                <a:latin typeface="+mj-lt"/>
                <a:ea typeface="+mn-ea"/>
              </a:rPr>
              <a:t>know where you are going!</a:t>
            </a:r>
          </a:p>
        </p:txBody>
      </p:sp>
    </p:spTree>
    <p:extLst>
      <p:ext uri="{BB962C8B-B14F-4D97-AF65-F5344CB8AC3E}">
        <p14:creationId xmlns:p14="http://schemas.microsoft.com/office/powerpoint/2010/main" val="4123000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76200"/>
            <a:ext cx="8382000" cy="1143000"/>
          </a:xfrm>
        </p:spPr>
        <p:txBody>
          <a:bodyPr/>
          <a:lstStyle/>
          <a:p>
            <a:pPr eaLnBrk="1" hangingPunct="1"/>
            <a:r>
              <a:rPr lang="pt-BR" sz="4400" b="1" smtClean="0"/>
              <a:t>Choosing a Scientific Journal</a:t>
            </a:r>
          </a:p>
        </p:txBody>
      </p:sp>
      <p:sp>
        <p:nvSpPr>
          <p:cNvPr id="246787" name="Rectangle 3"/>
          <p:cNvSpPr>
            <a:spLocks noGrp="1" noChangeArrowheads="1"/>
          </p:cNvSpPr>
          <p:nvPr>
            <p:ph type="body" idx="1"/>
          </p:nvPr>
        </p:nvSpPr>
        <p:spPr>
          <a:xfrm>
            <a:off x="457200" y="1447800"/>
            <a:ext cx="8153400" cy="5105400"/>
          </a:xfrm>
        </p:spPr>
        <p:txBody>
          <a:bodyPr/>
          <a:lstStyle/>
          <a:p>
            <a:pPr eaLnBrk="1" hangingPunct="1">
              <a:lnSpc>
                <a:spcPct val="80000"/>
              </a:lnSpc>
              <a:spcBef>
                <a:spcPts val="1200"/>
              </a:spcBef>
              <a:spcAft>
                <a:spcPts val="600"/>
              </a:spcAft>
            </a:pPr>
            <a:r>
              <a:rPr lang="en-US" b="1" dirty="0" smtClean="0">
                <a:solidFill>
                  <a:srgbClr val="FFFF00"/>
                </a:solidFill>
              </a:rPr>
              <a:t>Guiding principle: Reach the right audience </a:t>
            </a:r>
          </a:p>
          <a:p>
            <a:pPr eaLnBrk="1" hangingPunct="1">
              <a:lnSpc>
                <a:spcPct val="80000"/>
              </a:lnSpc>
              <a:spcBef>
                <a:spcPts val="1200"/>
              </a:spcBef>
              <a:spcAft>
                <a:spcPts val="600"/>
              </a:spcAft>
            </a:pPr>
            <a:r>
              <a:rPr lang="en-US" b="1" dirty="0" smtClean="0"/>
              <a:t>Field:</a:t>
            </a:r>
            <a:r>
              <a:rPr lang="en-US" dirty="0" smtClean="0"/>
              <a:t> Biomedical, psychological, social science, statistical</a:t>
            </a:r>
          </a:p>
          <a:p>
            <a:pPr eaLnBrk="1" hangingPunct="1">
              <a:lnSpc>
                <a:spcPct val="80000"/>
              </a:lnSpc>
              <a:spcBef>
                <a:spcPts val="1200"/>
              </a:spcBef>
              <a:spcAft>
                <a:spcPts val="600"/>
              </a:spcAft>
            </a:pPr>
            <a:r>
              <a:rPr lang="en-US" b="1" dirty="0" smtClean="0"/>
              <a:t>Audience:</a:t>
            </a:r>
            <a:r>
              <a:rPr lang="en-US" dirty="0" smtClean="0"/>
              <a:t> International or home country?</a:t>
            </a:r>
          </a:p>
          <a:p>
            <a:pPr eaLnBrk="1" hangingPunct="1">
              <a:lnSpc>
                <a:spcPct val="80000"/>
              </a:lnSpc>
              <a:spcBef>
                <a:spcPts val="1200"/>
              </a:spcBef>
              <a:spcAft>
                <a:spcPts val="600"/>
              </a:spcAft>
            </a:pPr>
            <a:r>
              <a:rPr lang="en-US" b="1" dirty="0" smtClean="0"/>
              <a:t>Focus:</a:t>
            </a:r>
            <a:r>
              <a:rPr lang="en-US" dirty="0" smtClean="0"/>
              <a:t> AIDS-focused or general audience?</a:t>
            </a:r>
          </a:p>
          <a:p>
            <a:pPr eaLnBrk="1" hangingPunct="1">
              <a:lnSpc>
                <a:spcPct val="80000"/>
              </a:lnSpc>
              <a:spcBef>
                <a:spcPts val="1200"/>
              </a:spcBef>
              <a:spcAft>
                <a:spcPts val="600"/>
              </a:spcAft>
            </a:pPr>
            <a:r>
              <a:rPr lang="en-US" b="1" dirty="0" smtClean="0"/>
              <a:t>Content: </a:t>
            </a:r>
            <a:r>
              <a:rPr lang="en-US" dirty="0" smtClean="0"/>
              <a:t>Clinical, epidemiological, behavioral</a:t>
            </a:r>
          </a:p>
        </p:txBody>
      </p:sp>
    </p:spTree>
    <p:extLst>
      <p:ext uri="{BB962C8B-B14F-4D97-AF65-F5344CB8AC3E}">
        <p14:creationId xmlns:p14="http://schemas.microsoft.com/office/powerpoint/2010/main" val="3276293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
      <a:dk1>
        <a:srgbClr val="808080"/>
      </a:dk1>
      <a:lt1>
        <a:srgbClr val="FFFFFF"/>
      </a:lt1>
      <a:dk2>
        <a:srgbClr val="0A0E5B"/>
      </a:dk2>
      <a:lt2>
        <a:srgbClr val="FFCC18"/>
      </a:lt2>
      <a:accent1>
        <a:srgbClr val="BBE0E3"/>
      </a:accent1>
      <a:accent2>
        <a:srgbClr val="333399"/>
      </a:accent2>
      <a:accent3>
        <a:srgbClr val="AAAAB5"/>
      </a:accent3>
      <a:accent4>
        <a:srgbClr val="DADADA"/>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
      <a:dk1>
        <a:srgbClr val="808080"/>
      </a:dk1>
      <a:lt1>
        <a:srgbClr val="FFFFFF"/>
      </a:lt1>
      <a:dk2>
        <a:srgbClr val="0A0E5B"/>
      </a:dk2>
      <a:lt2>
        <a:srgbClr val="FFCC18"/>
      </a:lt2>
      <a:accent1>
        <a:srgbClr val="BBE0E3"/>
      </a:accent1>
      <a:accent2>
        <a:srgbClr val="333399"/>
      </a:accent2>
      <a:accent3>
        <a:srgbClr val="AAAAB5"/>
      </a:accent3>
      <a:accent4>
        <a:srgbClr val="DADADA"/>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55613</TotalTime>
  <Words>3582</Words>
  <Application>Microsoft Office PowerPoint</Application>
  <PresentationFormat>On-screen Show (4:3)</PresentationFormat>
  <Paragraphs>574</Paragraphs>
  <Slides>74</Slides>
  <Notes>26</Notes>
  <HiddenSlides>0</HiddenSlides>
  <MMClips>0</MMClips>
  <ScaleCrop>false</ScaleCrop>
  <HeadingPairs>
    <vt:vector size="4" baseType="variant">
      <vt:variant>
        <vt:lpstr>Theme</vt:lpstr>
      </vt:variant>
      <vt:variant>
        <vt:i4>2</vt:i4>
      </vt:variant>
      <vt:variant>
        <vt:lpstr>Slide Titles</vt:lpstr>
      </vt:variant>
      <vt:variant>
        <vt:i4>74</vt:i4>
      </vt:variant>
    </vt:vector>
  </HeadingPairs>
  <TitlesOfParts>
    <vt:vector size="76" baseType="lpstr">
      <vt:lpstr>1_Blank</vt:lpstr>
      <vt:lpstr>2_Blank</vt:lpstr>
      <vt:lpstr>Mentoring Mentors in Scientific Writing</vt:lpstr>
      <vt:lpstr>PowerPoint Presentation</vt:lpstr>
      <vt:lpstr>The 5 Ws (and an H) in mentoring others in paper-writing</vt:lpstr>
      <vt:lpstr>PowerPoint Presentation</vt:lpstr>
      <vt:lpstr>Remember why you are publishing: Altruistic reasons? Moral duty</vt:lpstr>
      <vt:lpstr>PowerPoint Presentation</vt:lpstr>
      <vt:lpstr>The 5 Ws (and an H) in mentoring others in paper-writing</vt:lpstr>
      <vt:lpstr>PowerPoint Presentation</vt:lpstr>
      <vt:lpstr>Choosing a Scientific Journal</vt:lpstr>
      <vt:lpstr>Offer a clear message</vt:lpstr>
      <vt:lpstr>Elevator test in 2-3 sentences </vt:lpstr>
      <vt:lpstr>Where should I submit?</vt:lpstr>
      <vt:lpstr>Choosing a journal using your title and/or abstract</vt:lpstr>
      <vt:lpstr>Choosing a Scientific Journal</vt:lpstr>
      <vt:lpstr>IMPACT FACTOR</vt:lpstr>
      <vt:lpstr>PowerPoint Presentation</vt:lpstr>
      <vt:lpstr>Choosing a Scientific Journal: Other Messages</vt:lpstr>
      <vt:lpstr>The 5 Ws (and an H) in mentoring others in paper-writing</vt:lpstr>
      <vt:lpstr>Authorship</vt:lpstr>
      <vt:lpstr>Authorship</vt:lpstr>
      <vt:lpstr>PowerPoint Presentation</vt:lpstr>
      <vt:lpstr>Authorship Criteria (JAMA)</vt:lpstr>
      <vt:lpstr>Authorship Rank </vt:lpstr>
      <vt:lpstr>Alternatives to Authorship</vt:lpstr>
      <vt:lpstr>The 5 Ws (and an H) in mentoring others in paper-writing</vt:lpstr>
      <vt:lpstr>Acknowledgement</vt:lpstr>
      <vt:lpstr>Tip: Do not compose you paper in the conventional order</vt:lpstr>
      <vt:lpstr>PowerPoint Presentation</vt:lpstr>
      <vt:lpstr>Find the message and compose backwards from it</vt:lpstr>
      <vt:lpstr>PowerPoint Presentation</vt:lpstr>
      <vt:lpstr>4 x 4</vt:lpstr>
      <vt:lpstr>Tables and Figures</vt:lpstr>
      <vt:lpstr>PowerPoint Presentation</vt:lpstr>
      <vt:lpstr>Tables and Figures</vt:lpstr>
      <vt:lpstr>Results</vt:lpstr>
      <vt:lpstr>Results in 4 Parts</vt:lpstr>
      <vt:lpstr>Results in 4 Parts</vt:lpstr>
      <vt:lpstr>Results</vt:lpstr>
      <vt:lpstr>Additional Tips for Results</vt:lpstr>
      <vt:lpstr>Discussion</vt:lpstr>
      <vt:lpstr>The Discussion Section</vt:lpstr>
      <vt:lpstr>Template for Discussion in 4 parts</vt:lpstr>
      <vt:lpstr>Mission Accomplished!</vt:lpstr>
      <vt:lpstr>Not only that…</vt:lpstr>
      <vt:lpstr>Mea Culpa</vt:lpstr>
      <vt:lpstr>Mea Culpa</vt:lpstr>
      <vt:lpstr>Mea Culpa… and Redemption!</vt:lpstr>
      <vt:lpstr>Kumbaya</vt:lpstr>
      <vt:lpstr>Kumbaya</vt:lpstr>
      <vt:lpstr>Kumbaya</vt:lpstr>
      <vt:lpstr>Introduction</vt:lpstr>
      <vt:lpstr>Introduction</vt:lpstr>
      <vt:lpstr>Introduction in 4 parts</vt:lpstr>
      <vt:lpstr>Example of 4 sentence introduction</vt:lpstr>
      <vt:lpstr>Methods</vt:lpstr>
      <vt:lpstr>Methods in 4 parts</vt:lpstr>
      <vt:lpstr>4 x 4</vt:lpstr>
      <vt:lpstr>PowerPoint Presentation</vt:lpstr>
      <vt:lpstr>PowerPoint Presentation</vt:lpstr>
      <vt:lpstr>Tips from my English teacher</vt:lpstr>
      <vt:lpstr>The 5 Ws (and an H) in mentoring others in paper-writing</vt:lpstr>
      <vt:lpstr>When to write </vt:lpstr>
      <vt:lpstr>The 5 Ws (and an H) in mentoring others in paper-writing</vt:lpstr>
      <vt:lpstr>Communicating with co-authors (and you)</vt:lpstr>
      <vt:lpstr>Communicating with the Journal</vt:lpstr>
      <vt:lpstr>PowerPoint Presentation</vt:lpstr>
      <vt:lpstr>PowerPoint Presentation</vt:lpstr>
      <vt:lpstr>PowerPoint Presentation</vt:lpstr>
      <vt:lpstr>PowerPoint Presentation</vt:lpstr>
      <vt:lpstr>Overview of Peer Review Process</vt:lpstr>
      <vt:lpstr>The 5 Ws (and an H) in mentoring others in paper-writing</vt:lpstr>
      <vt:lpstr>Don’t get discouraged!</vt:lpstr>
      <vt:lpstr>Keep things moving forward!</vt:lpstr>
      <vt:lpstr>Questions?  Comments?</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Redigindo um roteiro para um artigo e sua introdução</dc:title>
  <dc:creator>Network Manager</dc:creator>
  <cp:lastModifiedBy>May, Stephen</cp:lastModifiedBy>
  <cp:revision>968</cp:revision>
  <dcterms:created xsi:type="dcterms:W3CDTF">2004-10-04T19:47:27Z</dcterms:created>
  <dcterms:modified xsi:type="dcterms:W3CDTF">2013-10-09T20:49:38Z</dcterms:modified>
</cp:coreProperties>
</file>